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57" r:id="rId3"/>
    <p:sldId id="258" r:id="rId4"/>
    <p:sldId id="259" r:id="rId5"/>
    <p:sldId id="265" r:id="rId6"/>
    <p:sldId id="266" r:id="rId7"/>
    <p:sldId id="267" r:id="rId8"/>
    <p:sldId id="260" r:id="rId9"/>
    <p:sldId id="261" r:id="rId10"/>
    <p:sldId id="262" r:id="rId11"/>
    <p:sldId id="263" r:id="rId12"/>
    <p:sldId id="264" r:id="rId13"/>
    <p:sldId id="268"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88"/>
    <p:restoredTop sz="92947"/>
  </p:normalViewPr>
  <p:slideViewPr>
    <p:cSldViewPr snapToGrid="0" snapToObjects="1">
      <p:cViewPr>
        <p:scale>
          <a:sx n="110" d="100"/>
          <a:sy n="110" d="100"/>
        </p:scale>
        <p:origin x="552"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8D7451-7086-5742-B17A-2BB41C8FF120}" type="datetimeFigureOut">
              <a:rPr lang="en-US" smtClean="0"/>
              <a:t>4/29/18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BE2877-0CE6-4B44-A901-BF5C28E11B50}" type="slidenum">
              <a:rPr lang="en-US" smtClean="0"/>
              <a:t>‹#›</a:t>
            </a:fld>
            <a:endParaRPr lang="en-US"/>
          </a:p>
        </p:txBody>
      </p:sp>
    </p:spTree>
    <p:extLst>
      <p:ext uri="{BB962C8B-B14F-4D97-AF65-F5344CB8AC3E}">
        <p14:creationId xmlns:p14="http://schemas.microsoft.com/office/powerpoint/2010/main" val="1757570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 up ingredients</a:t>
            </a:r>
            <a:r>
              <a:rPr lang="en-US" baseline="0" dirty="0" smtClean="0"/>
              <a:t> in soil used for each type and the tomato feed</a:t>
            </a:r>
            <a:endParaRPr lang="en-US" dirty="0"/>
          </a:p>
        </p:txBody>
      </p:sp>
      <p:sp>
        <p:nvSpPr>
          <p:cNvPr id="4" name="Slide Number Placeholder 3"/>
          <p:cNvSpPr>
            <a:spLocks noGrp="1"/>
          </p:cNvSpPr>
          <p:nvPr>
            <p:ph type="sldNum" sz="quarter" idx="10"/>
          </p:nvPr>
        </p:nvSpPr>
        <p:spPr/>
        <p:txBody>
          <a:bodyPr/>
          <a:lstStyle/>
          <a:p>
            <a:fld id="{2BBE2877-0CE6-4B44-A901-BF5C28E11B50}" type="slidenum">
              <a:rPr lang="en-US" smtClean="0"/>
              <a:t>2</a:t>
            </a:fld>
            <a:endParaRPr lang="en-US"/>
          </a:p>
        </p:txBody>
      </p:sp>
    </p:spTree>
    <p:extLst>
      <p:ext uri="{BB962C8B-B14F-4D97-AF65-F5344CB8AC3E}">
        <p14:creationId xmlns:p14="http://schemas.microsoft.com/office/powerpoint/2010/main" val="852350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Reject</a:t>
            </a:r>
            <a:r>
              <a:rPr lang="en-US" baseline="0" dirty="0" smtClean="0"/>
              <a:t> if p-value is larger</a:t>
            </a:r>
            <a:endParaRPr lang="en-US" dirty="0"/>
          </a:p>
        </p:txBody>
      </p:sp>
      <p:sp>
        <p:nvSpPr>
          <p:cNvPr id="4" name="Slide Number Placeholder 3"/>
          <p:cNvSpPr>
            <a:spLocks noGrp="1"/>
          </p:cNvSpPr>
          <p:nvPr>
            <p:ph type="sldNum" sz="quarter" idx="10"/>
          </p:nvPr>
        </p:nvSpPr>
        <p:spPr/>
        <p:txBody>
          <a:bodyPr/>
          <a:lstStyle/>
          <a:p>
            <a:fld id="{2BBE2877-0CE6-4B44-A901-BF5C28E11B50}" type="slidenum">
              <a:rPr lang="en-US" smtClean="0"/>
              <a:t>5</a:t>
            </a:fld>
            <a:endParaRPr lang="en-US"/>
          </a:p>
        </p:txBody>
      </p:sp>
    </p:spTree>
    <p:extLst>
      <p:ext uri="{BB962C8B-B14F-4D97-AF65-F5344CB8AC3E}">
        <p14:creationId xmlns:p14="http://schemas.microsoft.com/office/powerpoint/2010/main" val="1606532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normalcy,</a:t>
            </a:r>
            <a:r>
              <a:rPr lang="en-US" baseline="0" dirty="0" smtClean="0"/>
              <a:t> we will take a look at the QQ plot, for constant variance, we will look at the residuals vs. the predicted values and see if its nice and evenly </a:t>
            </a:r>
            <a:r>
              <a:rPr lang="en-US" baseline="0" dirty="0" err="1" smtClean="0"/>
              <a:t>spred</a:t>
            </a:r>
            <a:endParaRPr lang="en-US" dirty="0"/>
          </a:p>
        </p:txBody>
      </p:sp>
      <p:sp>
        <p:nvSpPr>
          <p:cNvPr id="4" name="Slide Number Placeholder 3"/>
          <p:cNvSpPr>
            <a:spLocks noGrp="1"/>
          </p:cNvSpPr>
          <p:nvPr>
            <p:ph type="sldNum" sz="quarter" idx="10"/>
          </p:nvPr>
        </p:nvSpPr>
        <p:spPr/>
        <p:txBody>
          <a:bodyPr/>
          <a:lstStyle/>
          <a:p>
            <a:fld id="{2BBE2877-0CE6-4B44-A901-BF5C28E11B50}" type="slidenum">
              <a:rPr lang="en-US" smtClean="0"/>
              <a:t>8</a:t>
            </a:fld>
            <a:endParaRPr lang="en-US"/>
          </a:p>
        </p:txBody>
      </p:sp>
    </p:spTree>
    <p:extLst>
      <p:ext uri="{BB962C8B-B14F-4D97-AF65-F5344CB8AC3E}">
        <p14:creationId xmlns:p14="http://schemas.microsoft.com/office/powerpoint/2010/main" val="1011973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BE2877-0CE6-4B44-A901-BF5C28E11B50}" type="slidenum">
              <a:rPr lang="en-US" smtClean="0"/>
              <a:t>12</a:t>
            </a:fld>
            <a:endParaRPr lang="en-US"/>
          </a:p>
        </p:txBody>
      </p:sp>
    </p:spTree>
    <p:extLst>
      <p:ext uri="{BB962C8B-B14F-4D97-AF65-F5344CB8AC3E}">
        <p14:creationId xmlns:p14="http://schemas.microsoft.com/office/powerpoint/2010/main" val="880574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Only</a:t>
            </a:r>
            <a:r>
              <a:rPr lang="en-US" baseline="0" dirty="0" smtClean="0"/>
              <a:t> thing that’s significant at the .05 level is the soil*feed treatment interaction. Since that was significant, I decided to do a quick look at the reduced model to see if either of the individual factors had an effect on the days to germination</a:t>
            </a:r>
            <a:endParaRPr lang="en-US" dirty="0"/>
          </a:p>
        </p:txBody>
      </p:sp>
      <p:sp>
        <p:nvSpPr>
          <p:cNvPr id="4" name="Slide Number Placeholder 3"/>
          <p:cNvSpPr>
            <a:spLocks noGrp="1"/>
          </p:cNvSpPr>
          <p:nvPr>
            <p:ph type="sldNum" sz="quarter" idx="10"/>
          </p:nvPr>
        </p:nvSpPr>
        <p:spPr/>
        <p:txBody>
          <a:bodyPr/>
          <a:lstStyle/>
          <a:p>
            <a:fld id="{2BBE2877-0CE6-4B44-A901-BF5C28E11B50}" type="slidenum">
              <a:rPr lang="en-US" smtClean="0"/>
              <a:t>14</a:t>
            </a:fld>
            <a:endParaRPr lang="en-US"/>
          </a:p>
        </p:txBody>
      </p:sp>
    </p:spTree>
    <p:extLst>
      <p:ext uri="{BB962C8B-B14F-4D97-AF65-F5344CB8AC3E}">
        <p14:creationId xmlns:p14="http://schemas.microsoft.com/office/powerpoint/2010/main" val="812011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Nothing significant!!</a:t>
            </a:r>
            <a:endParaRPr lang="en-US" dirty="0"/>
          </a:p>
        </p:txBody>
      </p:sp>
      <p:sp>
        <p:nvSpPr>
          <p:cNvPr id="4" name="Slide Number Placeholder 3"/>
          <p:cNvSpPr>
            <a:spLocks noGrp="1"/>
          </p:cNvSpPr>
          <p:nvPr>
            <p:ph type="sldNum" sz="quarter" idx="10"/>
          </p:nvPr>
        </p:nvSpPr>
        <p:spPr/>
        <p:txBody>
          <a:bodyPr/>
          <a:lstStyle/>
          <a:p>
            <a:fld id="{2BBE2877-0CE6-4B44-A901-BF5C28E11B50}" type="slidenum">
              <a:rPr lang="en-US" smtClean="0"/>
              <a:t>15</a:t>
            </a:fld>
            <a:endParaRPr lang="en-US"/>
          </a:p>
        </p:txBody>
      </p:sp>
    </p:spTree>
    <p:extLst>
      <p:ext uri="{BB962C8B-B14F-4D97-AF65-F5344CB8AC3E}">
        <p14:creationId xmlns:p14="http://schemas.microsoft.com/office/powerpoint/2010/main" val="915967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Both the model</a:t>
            </a:r>
            <a:r>
              <a:rPr lang="en-US" baseline="0" dirty="0" smtClean="0"/>
              <a:t> and the hypotheses are the same as they were in the first analyses, the only difference is that we are now looking at the effects of these variables on seedling height instead of days to germination. Can see, unlike last model, error term is normally distributed with no need for transformation!</a:t>
            </a:r>
            <a:endParaRPr lang="en-US" dirty="0"/>
          </a:p>
        </p:txBody>
      </p:sp>
      <p:sp>
        <p:nvSpPr>
          <p:cNvPr id="4" name="Slide Number Placeholder 3"/>
          <p:cNvSpPr>
            <a:spLocks noGrp="1"/>
          </p:cNvSpPr>
          <p:nvPr>
            <p:ph type="sldNum" sz="quarter" idx="10"/>
          </p:nvPr>
        </p:nvSpPr>
        <p:spPr/>
        <p:txBody>
          <a:bodyPr/>
          <a:lstStyle/>
          <a:p>
            <a:fld id="{2BBE2877-0CE6-4B44-A901-BF5C28E11B50}" type="slidenum">
              <a:rPr lang="en-US" smtClean="0"/>
              <a:t>16</a:t>
            </a:fld>
            <a:endParaRPr lang="en-US"/>
          </a:p>
        </p:txBody>
      </p:sp>
    </p:spTree>
    <p:extLst>
      <p:ext uri="{BB962C8B-B14F-4D97-AF65-F5344CB8AC3E}">
        <p14:creationId xmlns:p14="http://schemas.microsoft.com/office/powerpoint/2010/main" val="824622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Plot of predicted vs. residual values</a:t>
            </a:r>
            <a:r>
              <a:rPr lang="en-US" baseline="0" dirty="0" smtClean="0"/>
              <a:t> to determine if constant variance is met. </a:t>
            </a:r>
            <a:endParaRPr lang="en-US" dirty="0"/>
          </a:p>
        </p:txBody>
      </p:sp>
      <p:sp>
        <p:nvSpPr>
          <p:cNvPr id="4" name="Slide Number Placeholder 3"/>
          <p:cNvSpPr>
            <a:spLocks noGrp="1"/>
          </p:cNvSpPr>
          <p:nvPr>
            <p:ph type="sldNum" sz="quarter" idx="10"/>
          </p:nvPr>
        </p:nvSpPr>
        <p:spPr/>
        <p:txBody>
          <a:bodyPr/>
          <a:lstStyle/>
          <a:p>
            <a:fld id="{2BBE2877-0CE6-4B44-A901-BF5C28E11B50}" type="slidenum">
              <a:rPr lang="en-US" smtClean="0"/>
              <a:t>17</a:t>
            </a:fld>
            <a:endParaRPr lang="en-US"/>
          </a:p>
        </p:txBody>
      </p:sp>
    </p:spTree>
    <p:extLst>
      <p:ext uri="{BB962C8B-B14F-4D97-AF65-F5344CB8AC3E}">
        <p14:creationId xmlns:p14="http://schemas.microsoft.com/office/powerpoint/2010/main" val="124681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Nothing significant!!!</a:t>
            </a:r>
            <a:endParaRPr lang="en-US" dirty="0"/>
          </a:p>
        </p:txBody>
      </p:sp>
      <p:sp>
        <p:nvSpPr>
          <p:cNvPr id="4" name="Slide Number Placeholder 3"/>
          <p:cNvSpPr>
            <a:spLocks noGrp="1"/>
          </p:cNvSpPr>
          <p:nvPr>
            <p:ph type="sldNum" sz="quarter" idx="10"/>
          </p:nvPr>
        </p:nvSpPr>
        <p:spPr/>
        <p:txBody>
          <a:bodyPr/>
          <a:lstStyle/>
          <a:p>
            <a:fld id="{2BBE2877-0CE6-4B44-A901-BF5C28E11B50}" type="slidenum">
              <a:rPr lang="en-US" smtClean="0"/>
              <a:t>18</a:t>
            </a:fld>
            <a:endParaRPr lang="en-US"/>
          </a:p>
        </p:txBody>
      </p:sp>
    </p:spTree>
    <p:extLst>
      <p:ext uri="{BB962C8B-B14F-4D97-AF65-F5344CB8AC3E}">
        <p14:creationId xmlns:p14="http://schemas.microsoft.com/office/powerpoint/2010/main" val="589520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4/29/18</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4/29/18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4/29/18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4/29/18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4/29/18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4/29/18</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62399" y="1553227"/>
            <a:ext cx="7197726" cy="2832504"/>
          </a:xfrm>
        </p:spPr>
        <p:txBody>
          <a:bodyPr>
            <a:normAutofit fontScale="90000"/>
          </a:bodyPr>
          <a:lstStyle/>
          <a:p>
            <a:r>
              <a:rPr lang="en-US" dirty="0" smtClean="0"/>
              <a:t>Factorial Analysis of factors impacting tomato germination and growth</a:t>
            </a:r>
            <a:endParaRPr lang="en-US" dirty="0"/>
          </a:p>
        </p:txBody>
      </p:sp>
      <p:sp>
        <p:nvSpPr>
          <p:cNvPr id="3" name="Subtitle 2"/>
          <p:cNvSpPr>
            <a:spLocks noGrp="1"/>
          </p:cNvSpPr>
          <p:nvPr>
            <p:ph type="subTitle" idx="1"/>
          </p:nvPr>
        </p:nvSpPr>
        <p:spPr/>
        <p:txBody>
          <a:bodyPr/>
          <a:lstStyle/>
          <a:p>
            <a:r>
              <a:rPr lang="en-US" dirty="0" smtClean="0"/>
              <a:t>By: Macie Hanneken</a:t>
            </a:r>
            <a:endParaRPr lang="en-US" dirty="0"/>
          </a:p>
        </p:txBody>
      </p:sp>
    </p:spTree>
    <p:extLst>
      <p:ext uri="{BB962C8B-B14F-4D97-AF65-F5344CB8AC3E}">
        <p14:creationId xmlns:p14="http://schemas.microsoft.com/office/powerpoint/2010/main" val="1504169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analysis: Days to germination</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570067951"/>
              </p:ext>
            </p:extLst>
          </p:nvPr>
        </p:nvGraphicFramePr>
        <p:xfrm>
          <a:off x="6365428" y="2065867"/>
          <a:ext cx="3657318" cy="4043299"/>
        </p:xfrm>
        <a:graphic>
          <a:graphicData uri="http://schemas.openxmlformats.org/drawingml/2006/table">
            <a:tbl>
              <a:tblPr firstRow="1" firstCol="1" bandRow="1"/>
              <a:tblGrid>
                <a:gridCol w="3657318"/>
              </a:tblGrid>
              <a:tr h="3649662">
                <a:tc>
                  <a:txBody>
                    <a:bodyPr/>
                    <a:lstStyle/>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Plot of </a:t>
                      </a:r>
                      <a:r>
                        <a:rPr lang="en-US" sz="400" dirty="0" err="1">
                          <a:solidFill>
                            <a:srgbClr val="000000"/>
                          </a:solidFill>
                          <a:effectLst/>
                          <a:latin typeface="SAS Monospace" charset="0"/>
                          <a:ea typeface="Times New Roman" charset="0"/>
                          <a:cs typeface="Courier New" charset="0"/>
                        </a:rPr>
                        <a:t>resfinal</a:t>
                      </a:r>
                      <a:r>
                        <a:rPr lang="en-US" sz="400" dirty="0">
                          <a:solidFill>
                            <a:srgbClr val="000000"/>
                          </a:solidFill>
                          <a:effectLst/>
                          <a:latin typeface="SAS Monospace" charset="0"/>
                          <a:ea typeface="Times New Roman" charset="0"/>
                          <a:cs typeface="Courier New" charset="0"/>
                        </a:rPr>
                        <a:t>*</a:t>
                      </a:r>
                      <a:r>
                        <a:rPr lang="en-US" sz="400" dirty="0" err="1">
                          <a:solidFill>
                            <a:srgbClr val="000000"/>
                          </a:solidFill>
                          <a:effectLst/>
                          <a:latin typeface="SAS Monospace" charset="0"/>
                          <a:ea typeface="Times New Roman" charset="0"/>
                          <a:cs typeface="Courier New" charset="0"/>
                        </a:rPr>
                        <a:t>prefinal</a:t>
                      </a:r>
                      <a:r>
                        <a:rPr lang="en-US" sz="400" dirty="0">
                          <a:solidFill>
                            <a:srgbClr val="000000"/>
                          </a:solidFill>
                          <a:effectLst/>
                          <a:latin typeface="SAS Monospace" charset="0"/>
                          <a:ea typeface="Times New Roman" charset="0"/>
                          <a:cs typeface="Courier New" charset="0"/>
                        </a:rPr>
                        <a:t>.  Legend: A = 1 </a:t>
                      </a:r>
                      <a:r>
                        <a:rPr lang="en-US" sz="400" dirty="0" err="1">
                          <a:solidFill>
                            <a:srgbClr val="000000"/>
                          </a:solidFill>
                          <a:effectLst/>
                          <a:latin typeface="SAS Monospace" charset="0"/>
                          <a:ea typeface="Times New Roman" charset="0"/>
                          <a:cs typeface="Courier New" charset="0"/>
                        </a:rPr>
                        <a:t>obs</a:t>
                      </a:r>
                      <a:r>
                        <a:rPr lang="en-US" sz="400" dirty="0">
                          <a:solidFill>
                            <a:srgbClr val="000000"/>
                          </a:solidFill>
                          <a:effectLst/>
                          <a:latin typeface="SAS Monospace" charset="0"/>
                          <a:ea typeface="Times New Roman" charset="0"/>
                          <a:cs typeface="Courier New" charset="0"/>
                        </a:rPr>
                        <a:t>, B = 2 </a:t>
                      </a:r>
                      <a:r>
                        <a:rPr lang="en-US" sz="400" dirty="0" err="1">
                          <a:solidFill>
                            <a:srgbClr val="000000"/>
                          </a:solidFill>
                          <a:effectLst/>
                          <a:latin typeface="SAS Monospace" charset="0"/>
                          <a:ea typeface="Times New Roman" charset="0"/>
                          <a:cs typeface="Courier New" charset="0"/>
                        </a:rPr>
                        <a:t>obs</a:t>
                      </a:r>
                      <a:r>
                        <a:rPr lang="en-US" sz="400" dirty="0">
                          <a:solidFill>
                            <a:srgbClr val="000000"/>
                          </a:solidFill>
                          <a:effectLst/>
                          <a:latin typeface="SAS Monospace" charset="0"/>
                          <a:ea typeface="Times New Roman" charset="0"/>
                          <a:cs typeface="Courier New" charset="0"/>
                        </a:rPr>
                        <a:t>, etc.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a:t>
                      </a:r>
                      <a:r>
                        <a:rPr lang="en-US" sz="400" dirty="0" err="1">
                          <a:solidFill>
                            <a:srgbClr val="000000"/>
                          </a:solidFill>
                          <a:effectLst/>
                          <a:latin typeface="SAS Monospace" charset="0"/>
                          <a:ea typeface="Times New Roman" charset="0"/>
                          <a:cs typeface="Courier New" charset="0"/>
                        </a:rPr>
                        <a:t>resfinal</a:t>
                      </a:r>
                      <a:r>
                        <a:rPr lang="en-US" sz="400" dirty="0">
                          <a:solidFill>
                            <a:srgbClr val="000000"/>
                          </a:solidFill>
                          <a:effectLst/>
                          <a:latin typeface="SAS Monospace" charset="0"/>
                          <a:ea typeface="Times New Roman" charset="0"/>
                          <a:cs typeface="Courier New" charset="0"/>
                        </a:rPr>
                        <a:t>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7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6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5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4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B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3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2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D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1 +             D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B        C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0 +  A          C                                           A                                                      A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B        B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C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-1 +             B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D        A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D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-2 +             A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-3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9         10         11         12         13         14         15         16         17         18         19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a:t>
                      </a:r>
                      <a:r>
                        <a:rPr lang="en-US" sz="400" dirty="0" err="1">
                          <a:solidFill>
                            <a:srgbClr val="000000"/>
                          </a:solidFill>
                          <a:effectLst/>
                          <a:latin typeface="SAS Monospace" charset="0"/>
                          <a:ea typeface="Times New Roman" charset="0"/>
                          <a:cs typeface="Courier New" charset="0"/>
                        </a:rPr>
                        <a:t>prefinal</a:t>
                      </a:r>
                      <a:r>
                        <a:rPr lang="en-US" sz="400" dirty="0">
                          <a:solidFill>
                            <a:srgbClr val="000000"/>
                          </a:solidFill>
                          <a:effectLst/>
                          <a:latin typeface="SAS Monospace" charset="0"/>
                          <a:ea typeface="Times New Roman" charset="0"/>
                          <a:cs typeface="Courier New" charset="0"/>
                        </a:rPr>
                        <a:t>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NOTE: 30 </a:t>
                      </a:r>
                      <a:r>
                        <a:rPr lang="en-US" sz="400" dirty="0" err="1">
                          <a:solidFill>
                            <a:srgbClr val="000000"/>
                          </a:solidFill>
                          <a:effectLst/>
                          <a:latin typeface="SAS Monospace" charset="0"/>
                          <a:ea typeface="Times New Roman" charset="0"/>
                          <a:cs typeface="Courier New" charset="0"/>
                        </a:rPr>
                        <a:t>obs</a:t>
                      </a:r>
                      <a:r>
                        <a:rPr lang="en-US" sz="400" dirty="0">
                          <a:solidFill>
                            <a:srgbClr val="000000"/>
                          </a:solidFill>
                          <a:effectLst/>
                          <a:latin typeface="SAS Monospace" charset="0"/>
                          <a:ea typeface="Times New Roman" charset="0"/>
                          <a:cs typeface="Courier New" charset="0"/>
                        </a:rPr>
                        <a:t> had missing values.                                                                                               </a:t>
                      </a:r>
                      <a:endParaRPr lang="en-US" sz="400" dirty="0">
                        <a:effectLst/>
                        <a:latin typeface="Calibri" charset="0"/>
                        <a:ea typeface="Calibri" charset="0"/>
                        <a:cs typeface="Times New Roman" charset="0"/>
                      </a:endParaRPr>
                    </a:p>
                  </a:txBody>
                  <a:tcPr marL="0" marR="0" marT="0" marB="0">
                    <a:lnL>
                      <a:noFill/>
                    </a:lnL>
                    <a:lnR>
                      <a:noFill/>
                    </a:lnR>
                    <a:lnT>
                      <a:noFill/>
                    </a:lnT>
                    <a:lnB>
                      <a:noFill/>
                    </a:lnB>
                    <a:solidFill>
                      <a:srgbClr val="FFFFFF"/>
                    </a:solidFill>
                  </a:tcPr>
                </a:tc>
              </a:tr>
            </a:tbl>
          </a:graphicData>
        </a:graphic>
      </p:graphicFrame>
      <p:sp>
        <p:nvSpPr>
          <p:cNvPr id="6" name="TextBox 5"/>
          <p:cNvSpPr txBox="1"/>
          <p:nvPr/>
        </p:nvSpPr>
        <p:spPr>
          <a:xfrm>
            <a:off x="914400" y="2065867"/>
            <a:ext cx="4837113" cy="1477328"/>
          </a:xfrm>
          <a:prstGeom prst="rect">
            <a:avLst/>
          </a:prstGeom>
          <a:noFill/>
        </p:spPr>
        <p:txBody>
          <a:bodyPr wrap="square" rtlCol="0">
            <a:spAutoFit/>
          </a:bodyPr>
          <a:lstStyle/>
          <a:p>
            <a:pPr marL="285750" indent="-285750">
              <a:buFont typeface="Arial" charset="0"/>
              <a:buChar char="•"/>
            </a:pPr>
            <a:r>
              <a:rPr lang="en-US" dirty="0" smtClean="0"/>
              <a:t>The plot of the predicted values vs. the residuals of the untransformed data.</a:t>
            </a:r>
          </a:p>
          <a:p>
            <a:pPr marL="285750" indent="-285750">
              <a:buFont typeface="Arial" charset="0"/>
              <a:buChar char="•"/>
            </a:pPr>
            <a:r>
              <a:rPr lang="en-US" dirty="0" smtClean="0"/>
              <a:t>From this we can see that constant </a:t>
            </a:r>
            <a:r>
              <a:rPr lang="en-US" dirty="0" err="1" smtClean="0"/>
              <a:t>variacne</a:t>
            </a:r>
            <a:r>
              <a:rPr lang="en-US" dirty="0" smtClean="0"/>
              <a:t> was not met either. </a:t>
            </a:r>
          </a:p>
          <a:p>
            <a:pPr marL="285750" indent="-285750">
              <a:buFont typeface="Arial" charset="0"/>
              <a:buChar char="•"/>
            </a:pPr>
            <a:r>
              <a:rPr lang="en-US" dirty="0" smtClean="0"/>
              <a:t>Therefore we must do a transformation!</a:t>
            </a:r>
          </a:p>
        </p:txBody>
      </p:sp>
    </p:spTree>
    <p:extLst>
      <p:ext uri="{BB962C8B-B14F-4D97-AF65-F5344CB8AC3E}">
        <p14:creationId xmlns:p14="http://schemas.microsoft.com/office/powerpoint/2010/main" val="266680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analysis: Days to germination</a:t>
            </a:r>
            <a:endParaRPr lang="en-US" dirty="0"/>
          </a:p>
        </p:txBody>
      </p:sp>
      <p:sp>
        <p:nvSpPr>
          <p:cNvPr id="3" name="Content Placeholder 2"/>
          <p:cNvSpPr>
            <a:spLocks noGrp="1"/>
          </p:cNvSpPr>
          <p:nvPr>
            <p:ph idx="1"/>
          </p:nvPr>
        </p:nvSpPr>
        <p:spPr/>
        <p:txBody>
          <a:bodyPr/>
          <a:lstStyle/>
          <a:p>
            <a:r>
              <a:rPr lang="en-US" dirty="0" smtClean="0"/>
              <a:t>Transformation of Data to meet normalcy and constant variance assumptions</a:t>
            </a:r>
          </a:p>
          <a:p>
            <a:pPr lvl="1"/>
            <a:r>
              <a:rPr lang="en-US" dirty="0" smtClean="0"/>
              <a:t>Only transformed the y-value, so the days to germination</a:t>
            </a:r>
          </a:p>
          <a:p>
            <a:pPr lvl="1"/>
            <a:r>
              <a:rPr lang="en-US" dirty="0" smtClean="0"/>
              <a:t>Tried: square root, squared, log10, log2, and natural log transformations</a:t>
            </a:r>
          </a:p>
          <a:p>
            <a:pPr lvl="1"/>
            <a:r>
              <a:rPr lang="en-US" dirty="0" smtClean="0"/>
              <a:t>The natural log gave the highest p-value for the Shapiro-Wilks test for normality of the residuals and most spread out plot of the predicted vs. the residual values. </a:t>
            </a:r>
          </a:p>
          <a:p>
            <a:pPr lvl="2"/>
            <a:r>
              <a:rPr lang="en-US" dirty="0" smtClean="0"/>
              <a:t>So this is the transformation I went with!</a:t>
            </a:r>
          </a:p>
          <a:p>
            <a:pPr lvl="2"/>
            <a:r>
              <a:rPr lang="en-US" dirty="0" smtClean="0"/>
              <a:t>Now on to the factorial ANOVA!</a:t>
            </a:r>
          </a:p>
        </p:txBody>
      </p:sp>
    </p:spTree>
    <p:extLst>
      <p:ext uri="{BB962C8B-B14F-4D97-AF65-F5344CB8AC3E}">
        <p14:creationId xmlns:p14="http://schemas.microsoft.com/office/powerpoint/2010/main" val="444740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analysis: Days to germination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87260470"/>
              </p:ext>
            </p:extLst>
          </p:nvPr>
        </p:nvGraphicFramePr>
        <p:xfrm>
          <a:off x="685800" y="5009802"/>
          <a:ext cx="10131425" cy="846963"/>
        </p:xfrm>
        <a:graphic>
          <a:graphicData uri="http://schemas.openxmlformats.org/drawingml/2006/table">
            <a:tbl>
              <a:tblPr firstRow="1" firstCol="1" bandRow="1">
                <a:tableStyleId>{5C22544A-7EE6-4342-B048-85BDC9FD1C3A}</a:tableStyleId>
              </a:tblPr>
              <a:tblGrid>
                <a:gridCol w="2026285"/>
                <a:gridCol w="2026285"/>
                <a:gridCol w="2026285"/>
                <a:gridCol w="2026285"/>
                <a:gridCol w="2026285"/>
              </a:tblGrid>
              <a:tr h="0">
                <a:tc gridSpan="5">
                  <a:txBody>
                    <a:bodyPr/>
                    <a:lstStyle/>
                    <a:p>
                      <a:pPr marL="0" marR="0" algn="ctr">
                        <a:lnSpc>
                          <a:spcPct val="107000"/>
                        </a:lnSpc>
                        <a:spcBef>
                          <a:spcPts val="0"/>
                        </a:spcBef>
                        <a:spcAft>
                          <a:spcPts val="0"/>
                        </a:spcAft>
                      </a:pPr>
                      <a:r>
                        <a:rPr lang="en-US" sz="1200" dirty="0">
                          <a:effectLst/>
                        </a:rPr>
                        <a:t>Tests for Normality</a:t>
                      </a:r>
                      <a:endParaRPr lang="en-US" sz="1100" dirty="0">
                        <a:effectLst/>
                        <a:latin typeface="Calibri" charset="0"/>
                        <a:ea typeface="Calibri" charset="0"/>
                        <a:cs typeface="Times New Roman" charset="0"/>
                      </a:endParaRPr>
                    </a:p>
                  </a:txBody>
                  <a:tcPr marL="47625" marR="47625" marT="47625" marB="47625"/>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0">
                <a:tc>
                  <a:txBody>
                    <a:bodyPr/>
                    <a:lstStyle/>
                    <a:p>
                      <a:pPr marL="0" marR="0">
                        <a:lnSpc>
                          <a:spcPct val="107000"/>
                        </a:lnSpc>
                        <a:spcBef>
                          <a:spcPts val="0"/>
                        </a:spcBef>
                        <a:spcAft>
                          <a:spcPts val="0"/>
                        </a:spcAft>
                      </a:pPr>
                      <a:r>
                        <a:rPr lang="en-US" sz="1200">
                          <a:effectLst/>
                        </a:rPr>
                        <a:t>Test</a:t>
                      </a:r>
                      <a:endParaRPr lang="en-US" sz="1100">
                        <a:effectLst/>
                        <a:latin typeface="Calibri" charset="0"/>
                        <a:ea typeface="Calibri" charset="0"/>
                        <a:cs typeface="Times New Roman" charset="0"/>
                      </a:endParaRPr>
                    </a:p>
                  </a:txBody>
                  <a:tcPr marL="47625" marR="47625" marT="47625" marB="47625"/>
                </a:tc>
                <a:tc gridSpan="2">
                  <a:txBody>
                    <a:bodyPr/>
                    <a:lstStyle/>
                    <a:p>
                      <a:pPr marL="0" marR="0" algn="ctr">
                        <a:lnSpc>
                          <a:spcPct val="107000"/>
                        </a:lnSpc>
                        <a:spcBef>
                          <a:spcPts val="0"/>
                        </a:spcBef>
                        <a:spcAft>
                          <a:spcPts val="0"/>
                        </a:spcAft>
                      </a:pPr>
                      <a:r>
                        <a:rPr lang="en-US" sz="1200">
                          <a:effectLst/>
                        </a:rPr>
                        <a:t>Statistic</a:t>
                      </a:r>
                      <a:endParaRPr lang="en-US" sz="1100">
                        <a:effectLst/>
                        <a:latin typeface="Calibri" charset="0"/>
                        <a:ea typeface="Calibri" charset="0"/>
                        <a:cs typeface="Times New Roman" charset="0"/>
                      </a:endParaRPr>
                    </a:p>
                  </a:txBody>
                  <a:tcPr marL="47625" marR="47625" marT="47625" marB="47625"/>
                </a:tc>
                <a:tc hMerge="1">
                  <a:txBody>
                    <a:bodyPr/>
                    <a:lstStyle/>
                    <a:p>
                      <a:endParaRPr lang="en-US"/>
                    </a:p>
                  </a:txBody>
                  <a:tcPr/>
                </a:tc>
                <a:tc gridSpan="2">
                  <a:txBody>
                    <a:bodyPr/>
                    <a:lstStyle/>
                    <a:p>
                      <a:pPr marL="0" marR="0" algn="ctr">
                        <a:lnSpc>
                          <a:spcPct val="107000"/>
                        </a:lnSpc>
                        <a:spcBef>
                          <a:spcPts val="0"/>
                        </a:spcBef>
                        <a:spcAft>
                          <a:spcPts val="0"/>
                        </a:spcAft>
                      </a:pPr>
                      <a:r>
                        <a:rPr lang="en-US" sz="1200">
                          <a:effectLst/>
                        </a:rPr>
                        <a:t>p Value</a:t>
                      </a:r>
                      <a:endParaRPr lang="en-US" sz="1100">
                        <a:effectLst/>
                        <a:latin typeface="Calibri" charset="0"/>
                        <a:ea typeface="Calibri" charset="0"/>
                        <a:cs typeface="Times New Roman" charset="0"/>
                      </a:endParaRPr>
                    </a:p>
                  </a:txBody>
                  <a:tcPr marL="47625" marR="47625" marT="47625" marB="47625"/>
                </a:tc>
                <a:tc hMerge="1">
                  <a:txBody>
                    <a:bodyPr/>
                    <a:lstStyle/>
                    <a:p>
                      <a:endParaRPr lang="en-US"/>
                    </a:p>
                  </a:txBody>
                  <a:tcPr/>
                </a:tc>
              </a:tr>
              <a:tr h="0">
                <a:tc>
                  <a:txBody>
                    <a:bodyPr/>
                    <a:lstStyle/>
                    <a:p>
                      <a:pPr marL="0" marR="0">
                        <a:lnSpc>
                          <a:spcPct val="107000"/>
                        </a:lnSpc>
                        <a:spcBef>
                          <a:spcPts val="0"/>
                        </a:spcBef>
                        <a:spcAft>
                          <a:spcPts val="0"/>
                        </a:spcAft>
                      </a:pPr>
                      <a:r>
                        <a:rPr lang="en-US" sz="1200">
                          <a:effectLst/>
                        </a:rPr>
                        <a:t>Shapiro-Wilk</a:t>
                      </a:r>
                      <a:endParaRPr lang="en-US" sz="1100">
                        <a:effectLst/>
                        <a:latin typeface="Calibri" charset="0"/>
                        <a:ea typeface="Calibri" charset="0"/>
                        <a:cs typeface="Times New Roman" charset="0"/>
                      </a:endParaRPr>
                    </a:p>
                  </a:txBody>
                  <a:tcPr marL="47625" marR="47625" marT="47625" marB="47625"/>
                </a:tc>
                <a:tc>
                  <a:txBody>
                    <a:bodyPr/>
                    <a:lstStyle/>
                    <a:p>
                      <a:pPr marL="0" marR="0">
                        <a:lnSpc>
                          <a:spcPct val="107000"/>
                        </a:lnSpc>
                        <a:spcBef>
                          <a:spcPts val="0"/>
                        </a:spcBef>
                        <a:spcAft>
                          <a:spcPts val="0"/>
                        </a:spcAft>
                      </a:pPr>
                      <a:r>
                        <a:rPr lang="en-US" sz="1200">
                          <a:effectLst/>
                        </a:rPr>
                        <a:t>W</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0.956874</a:t>
                      </a:r>
                      <a:endParaRPr lang="en-US" sz="1100">
                        <a:effectLst/>
                        <a:latin typeface="Calibri" charset="0"/>
                        <a:ea typeface="Calibri" charset="0"/>
                        <a:cs typeface="Times New Roman" charset="0"/>
                      </a:endParaRPr>
                    </a:p>
                  </a:txBody>
                  <a:tcPr marL="47625" marR="47625" marT="47625" marB="47625"/>
                </a:tc>
                <a:tc>
                  <a:txBody>
                    <a:bodyPr/>
                    <a:lstStyle/>
                    <a:p>
                      <a:pPr marL="0" marR="0">
                        <a:lnSpc>
                          <a:spcPct val="107000"/>
                        </a:lnSpc>
                        <a:spcBef>
                          <a:spcPts val="0"/>
                        </a:spcBef>
                        <a:spcAft>
                          <a:spcPts val="0"/>
                        </a:spcAft>
                      </a:pPr>
                      <a:r>
                        <a:rPr lang="en-US" sz="1200">
                          <a:effectLst/>
                        </a:rPr>
                        <a:t>Pr &lt; W</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dirty="0">
                          <a:effectLst/>
                        </a:rPr>
                        <a:t>0.1141</a:t>
                      </a:r>
                      <a:endParaRPr lang="en-US" sz="1100" dirty="0">
                        <a:effectLst/>
                        <a:latin typeface="Calibri" charset="0"/>
                        <a:ea typeface="Calibri" charset="0"/>
                        <a:cs typeface="Times New Roman" charset="0"/>
                      </a:endParaRPr>
                    </a:p>
                  </a:txBody>
                  <a:tcPr marL="47625" marR="47625" marT="47625" marB="47625"/>
                </a:tc>
              </a:tr>
            </a:tbl>
          </a:graphicData>
        </a:graphic>
      </p:graphicFrame>
      <p:pic>
        <p:nvPicPr>
          <p:cNvPr id="5" name="Picture 4" descr="Plots for trresfinal"/>
          <p:cNvPicPr/>
          <p:nvPr/>
        </p:nvPicPr>
        <p:blipFill rotWithShape="1">
          <a:blip r:embed="rId3">
            <a:extLst>
              <a:ext uri="{28A0092B-C50C-407E-A947-70E740481C1C}">
                <a14:useLocalDpi xmlns:a14="http://schemas.microsoft.com/office/drawing/2010/main" val="0"/>
              </a:ext>
            </a:extLst>
          </a:blip>
          <a:srcRect t="51483"/>
          <a:stretch/>
        </p:blipFill>
        <p:spPr bwMode="auto">
          <a:xfrm>
            <a:off x="4721225" y="1892594"/>
            <a:ext cx="6096000" cy="2957623"/>
          </a:xfrm>
          <a:prstGeom prst="rect">
            <a:avLst/>
          </a:prstGeom>
          <a:noFill/>
          <a:ln>
            <a:noFill/>
          </a:ln>
        </p:spPr>
      </p:pic>
      <p:sp>
        <p:nvSpPr>
          <p:cNvPr id="6" name="TextBox 5"/>
          <p:cNvSpPr txBox="1"/>
          <p:nvPr/>
        </p:nvSpPr>
        <p:spPr>
          <a:xfrm>
            <a:off x="685800" y="1892594"/>
            <a:ext cx="3620386" cy="1200329"/>
          </a:xfrm>
          <a:prstGeom prst="rect">
            <a:avLst/>
          </a:prstGeom>
          <a:noFill/>
        </p:spPr>
        <p:txBody>
          <a:bodyPr wrap="square" rtlCol="0">
            <a:spAutoFit/>
          </a:bodyPr>
          <a:lstStyle/>
          <a:p>
            <a:pPr marL="285750" indent="-285750">
              <a:buFont typeface="Arial" charset="0"/>
              <a:buChar char="•"/>
            </a:pPr>
            <a:r>
              <a:rPr lang="en-US" dirty="0" smtClean="0"/>
              <a:t>P-value for Shapiro-Wilks test &gt; .05, and the </a:t>
            </a:r>
            <a:r>
              <a:rPr lang="en-US" dirty="0" err="1" smtClean="0"/>
              <a:t>qq</a:t>
            </a:r>
            <a:r>
              <a:rPr lang="en-US" dirty="0" smtClean="0"/>
              <a:t>-plot looks much better. Therefore assumption for normality is met. </a:t>
            </a:r>
            <a:endParaRPr lang="en-US" dirty="0"/>
          </a:p>
        </p:txBody>
      </p:sp>
    </p:spTree>
    <p:extLst>
      <p:ext uri="{BB962C8B-B14F-4D97-AF65-F5344CB8AC3E}">
        <p14:creationId xmlns:p14="http://schemas.microsoft.com/office/powerpoint/2010/main" val="641501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analysis: </a:t>
            </a:r>
            <a:r>
              <a:rPr lang="en-US" dirty="0"/>
              <a:t>Days to germination</a:t>
            </a:r>
            <a:r>
              <a:rPr lang="en-US" dirty="0" smtClean="0"/>
              <a:t> </a:t>
            </a:r>
            <a:endParaRPr lang="en-US" dirty="0"/>
          </a:p>
        </p:txBody>
      </p:sp>
      <p:sp>
        <p:nvSpPr>
          <p:cNvPr id="3" name="Content Placeholder 2"/>
          <p:cNvSpPr>
            <a:spLocks noGrp="1"/>
          </p:cNvSpPr>
          <p:nvPr>
            <p:ph idx="1"/>
          </p:nvPr>
        </p:nvSpPr>
        <p:spPr>
          <a:xfrm>
            <a:off x="685801" y="2142067"/>
            <a:ext cx="10131425" cy="4588342"/>
          </a:xfrm>
        </p:spPr>
        <p:txBody>
          <a:bodyPr>
            <a:normAutofit fontScale="25000" lnSpcReduction="20000"/>
          </a:bodyPr>
          <a:lstStyle/>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Plot of </a:t>
            </a:r>
            <a:r>
              <a:rPr lang="en-US" dirty="0" err="1">
                <a:latin typeface="SAS Monospace" charset="0"/>
                <a:ea typeface="Times New Roman" charset="0"/>
                <a:cs typeface="Courier New" charset="0"/>
              </a:rPr>
              <a:t>trresfinal</a:t>
            </a:r>
            <a:r>
              <a:rPr lang="en-US" dirty="0">
                <a:latin typeface="SAS Monospace" charset="0"/>
                <a:ea typeface="Times New Roman" charset="0"/>
                <a:cs typeface="Courier New" charset="0"/>
              </a:rPr>
              <a:t>*</a:t>
            </a:r>
            <a:r>
              <a:rPr lang="en-US" dirty="0" err="1">
                <a:latin typeface="SAS Monospace" charset="0"/>
                <a:ea typeface="Times New Roman" charset="0"/>
                <a:cs typeface="Courier New" charset="0"/>
              </a:rPr>
              <a:t>trprefinal</a:t>
            </a:r>
            <a:r>
              <a:rPr lang="en-US" dirty="0">
                <a:latin typeface="SAS Monospace" charset="0"/>
                <a:ea typeface="Times New Roman" charset="0"/>
                <a:cs typeface="Courier New" charset="0"/>
              </a:rPr>
              <a:t>.  Legend: A = 1 </a:t>
            </a:r>
            <a:r>
              <a:rPr lang="en-US" dirty="0" err="1">
                <a:latin typeface="SAS Monospace" charset="0"/>
                <a:ea typeface="Times New Roman" charset="0"/>
                <a:cs typeface="Courier New" charset="0"/>
              </a:rPr>
              <a:t>obs</a:t>
            </a:r>
            <a:r>
              <a:rPr lang="en-US" dirty="0">
                <a:latin typeface="SAS Monospace" charset="0"/>
                <a:ea typeface="Times New Roman" charset="0"/>
                <a:cs typeface="Courier New" charset="0"/>
              </a:rPr>
              <a:t>, B = 2 </a:t>
            </a:r>
            <a:r>
              <a:rPr lang="en-US" dirty="0" err="1">
                <a:latin typeface="SAS Monospace" charset="0"/>
                <a:ea typeface="Times New Roman" charset="0"/>
                <a:cs typeface="Courier New" charset="0"/>
              </a:rPr>
              <a:t>obs</a:t>
            </a:r>
            <a:r>
              <a:rPr lang="en-US" dirty="0">
                <a:latin typeface="SAS Monospace" charset="0"/>
                <a:ea typeface="Times New Roman" charset="0"/>
                <a:cs typeface="Courier New" charset="0"/>
              </a:rPr>
              <a:t>, etc.                               </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                                                                                                                               </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a:latin typeface="SAS Monospace" charset="0"/>
                <a:ea typeface="Times New Roman" charset="0"/>
                <a:cs typeface="Courier New" charset="0"/>
              </a:rPr>
              <a:t>trresfinal</a:t>
            </a:r>
            <a:r>
              <a:rPr lang="en-US" dirty="0">
                <a:latin typeface="SAS Monospace" charset="0"/>
                <a:ea typeface="Times New Roman" charset="0"/>
                <a:cs typeface="Courier New" charset="0"/>
              </a:rPr>
              <a:t> |                                                                                                                   </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           |                                                                                                                   </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       0.5 +                                                                                                                   </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           |                                                                                                                   </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           |                                                                                                                   </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           |                                  A                                                                                </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           |                                                                                                                   </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           |                                                                                                                   </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           |                                                                                                                   </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       0.4 +                                                                                                                   </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           |                                                                                                                   </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           |                                                                                                                   </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           |                                                                                                                   </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           |                                                                                                                   </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           |                                                                                                                   </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           |                                                                                                                   </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       0.3 +                                                                                                                   </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           |                                                                                                                   </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           |                                                                                                                   </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           |                                    B                                                                              </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           |                                                                                                                   </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           |                                                                                                                   </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           |                                                                                                                   </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       0.2 +                                                                                                                   </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           |                                                                                                                   </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           |                                                                                                                   </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           |      CA                                                                                                           </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           |                                                                                                                   </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           |                                                                                                                   </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           |                                                                                                                   </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       0.1 +               D                                                                                                   </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           |                                                                                                                   </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           |                    C                                                                                              </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           |       B                                                                                                           </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           |                                                                                                                   </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           |                                                                                                                   </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           |                                                                                                                   </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       0.0 + A             C                                              A                                          A         </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           |                                                                                                                   </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           |                    B                                                                                              </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           |       B                          A                                                                                </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           |                                    B                                                                              </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           |                                                                                                                   </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           |                                                                                                                   </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      -0.1 +               B                                                                                                   </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           |                                                                                                                   </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           |                    A                                                                                              </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           |                                  C A                                                                              </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           |      C                                                                                                            </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           |       A                                                                                                           </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           |                                                                                                                   </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      -0.2 +                                                                                                                   </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           |               A                                                                                                   </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           |                                                                                                                   </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           |                                                                                                                   </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           |                                    A                                                                              </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           |                                                                                                                   </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           |                                                                                                                   </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      -0.3 +                                                                                                                   </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           |                                                                                                                   </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           --+-------------+-------------+-------------+-------------+-------------+-------------+-------------+-------------+-</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            2.2           2.3           2.4           2.5           2.6           2.7           2.8           2.9           3.0</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                                                                                                                               </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                                                                </a:t>
            </a:r>
            <a:r>
              <a:rPr lang="en-US" dirty="0" err="1">
                <a:latin typeface="SAS Monospace" charset="0"/>
                <a:ea typeface="Times New Roman" charset="0"/>
                <a:cs typeface="Courier New" charset="0"/>
              </a:rPr>
              <a:t>trprefinal</a:t>
            </a:r>
            <a:r>
              <a:rPr lang="en-US" dirty="0">
                <a:latin typeface="SAS Monospace" charset="0"/>
                <a:ea typeface="Times New Roman" charset="0"/>
                <a:cs typeface="Courier New" charset="0"/>
              </a:rPr>
              <a:t>                                                     </a:t>
            </a:r>
            <a:endParaRPr lang="en-US" sz="2400" dirty="0">
              <a:latin typeface="Calibri" charset="0"/>
              <a:ea typeface="Calibri" charset="0"/>
              <a:cs typeface="Times New Roman" charset="0"/>
            </a:endParaRPr>
          </a:p>
          <a:p>
            <a:pPr marL="0">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SAS Monospace" charset="0"/>
                <a:ea typeface="Times New Roman" charset="0"/>
                <a:cs typeface="Courier New" charset="0"/>
              </a:rPr>
              <a:t>                                                                                                                               </a:t>
            </a:r>
            <a:endParaRPr lang="en-US" dirty="0"/>
          </a:p>
        </p:txBody>
      </p:sp>
      <p:sp>
        <p:nvSpPr>
          <p:cNvPr id="4" name="TextBox 3"/>
          <p:cNvSpPr txBox="1"/>
          <p:nvPr/>
        </p:nvSpPr>
        <p:spPr>
          <a:xfrm>
            <a:off x="4768770" y="3322685"/>
            <a:ext cx="3588152" cy="1200329"/>
          </a:xfrm>
          <a:prstGeom prst="rect">
            <a:avLst/>
          </a:prstGeom>
          <a:noFill/>
        </p:spPr>
        <p:txBody>
          <a:bodyPr wrap="square" rtlCol="0">
            <a:spAutoFit/>
          </a:bodyPr>
          <a:lstStyle/>
          <a:p>
            <a:r>
              <a:rPr lang="en-US" dirty="0" smtClean="0"/>
              <a:t>Looks a bit better than the untransformed data, so we accept the assumption of constant variance and carry on with the analysis.</a:t>
            </a:r>
            <a:endParaRPr lang="en-US" dirty="0"/>
          </a:p>
        </p:txBody>
      </p:sp>
    </p:spTree>
    <p:extLst>
      <p:ext uri="{BB962C8B-B14F-4D97-AF65-F5344CB8AC3E}">
        <p14:creationId xmlns:p14="http://schemas.microsoft.com/office/powerpoint/2010/main" val="1073403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analysis: Days to germination </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7516949"/>
              </p:ext>
            </p:extLst>
          </p:nvPr>
        </p:nvGraphicFramePr>
        <p:xfrm>
          <a:off x="685800" y="2802541"/>
          <a:ext cx="10131426" cy="2909570"/>
        </p:xfrm>
        <a:graphic>
          <a:graphicData uri="http://schemas.openxmlformats.org/drawingml/2006/table">
            <a:tbl>
              <a:tblPr firstRow="1" firstCol="1" bandRow="1">
                <a:tableStyleId>{5C22544A-7EE6-4342-B048-85BDC9FD1C3A}</a:tableStyleId>
              </a:tblPr>
              <a:tblGrid>
                <a:gridCol w="1688571"/>
                <a:gridCol w="1688571"/>
                <a:gridCol w="1688571"/>
                <a:gridCol w="1688571"/>
                <a:gridCol w="1688571"/>
                <a:gridCol w="1688571"/>
              </a:tblGrid>
              <a:tr h="290957">
                <a:tc>
                  <a:txBody>
                    <a:bodyPr/>
                    <a:lstStyle/>
                    <a:p>
                      <a:pPr marL="0" marR="0">
                        <a:lnSpc>
                          <a:spcPct val="107000"/>
                        </a:lnSpc>
                        <a:spcBef>
                          <a:spcPts val="0"/>
                        </a:spcBef>
                        <a:spcAft>
                          <a:spcPts val="0"/>
                        </a:spcAft>
                      </a:pPr>
                      <a:r>
                        <a:rPr lang="en-US" sz="1200">
                          <a:effectLst/>
                        </a:rPr>
                        <a:t>Source</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DF</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Type I SS</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Mean Square</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F Value</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Pr &gt; F</a:t>
                      </a:r>
                      <a:endParaRPr lang="en-US" sz="1100">
                        <a:effectLst/>
                        <a:latin typeface="Calibri" charset="0"/>
                        <a:ea typeface="Calibri" charset="0"/>
                        <a:cs typeface="Times New Roman" charset="0"/>
                      </a:endParaRPr>
                    </a:p>
                  </a:txBody>
                  <a:tcPr marL="47625" marR="47625" marT="47625" marB="47625"/>
                </a:tc>
              </a:tr>
              <a:tr h="290957">
                <a:tc>
                  <a:txBody>
                    <a:bodyPr/>
                    <a:lstStyle/>
                    <a:p>
                      <a:pPr marL="0" marR="0">
                        <a:lnSpc>
                          <a:spcPct val="107000"/>
                        </a:lnSpc>
                        <a:spcBef>
                          <a:spcPts val="0"/>
                        </a:spcBef>
                        <a:spcAft>
                          <a:spcPts val="0"/>
                        </a:spcAft>
                      </a:pPr>
                      <a:r>
                        <a:rPr lang="en-US" sz="1200">
                          <a:effectLst/>
                        </a:rPr>
                        <a:t>Soil</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1</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0.05057799</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0.05057799</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1.87</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0.1818</a:t>
                      </a:r>
                      <a:endParaRPr lang="en-US" sz="1100">
                        <a:effectLst/>
                        <a:latin typeface="Calibri" charset="0"/>
                        <a:ea typeface="Calibri" charset="0"/>
                        <a:cs typeface="Times New Roman" charset="0"/>
                      </a:endParaRPr>
                    </a:p>
                  </a:txBody>
                  <a:tcPr marL="47625" marR="47625" marT="47625" marB="47625"/>
                </a:tc>
              </a:tr>
              <a:tr h="290957">
                <a:tc>
                  <a:txBody>
                    <a:bodyPr/>
                    <a:lstStyle/>
                    <a:p>
                      <a:pPr marL="0" marR="0">
                        <a:lnSpc>
                          <a:spcPct val="107000"/>
                        </a:lnSpc>
                        <a:spcBef>
                          <a:spcPts val="0"/>
                        </a:spcBef>
                        <a:spcAft>
                          <a:spcPts val="0"/>
                        </a:spcAft>
                      </a:pPr>
                      <a:r>
                        <a:rPr lang="en-US" sz="1200">
                          <a:effectLst/>
                        </a:rPr>
                        <a:t>Days</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2</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0.12869643</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0.06434821</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2.37</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0.1099</a:t>
                      </a:r>
                      <a:endParaRPr lang="en-US" sz="1100">
                        <a:effectLst/>
                        <a:latin typeface="Calibri" charset="0"/>
                        <a:ea typeface="Calibri" charset="0"/>
                        <a:cs typeface="Times New Roman" charset="0"/>
                      </a:endParaRPr>
                    </a:p>
                  </a:txBody>
                  <a:tcPr marL="47625" marR="47625" marT="47625" marB="47625"/>
                </a:tc>
              </a:tr>
              <a:tr h="290957">
                <a:tc>
                  <a:txBody>
                    <a:bodyPr/>
                    <a:lstStyle/>
                    <a:p>
                      <a:pPr marL="0" marR="0">
                        <a:lnSpc>
                          <a:spcPct val="107000"/>
                        </a:lnSpc>
                        <a:spcBef>
                          <a:spcPts val="0"/>
                        </a:spcBef>
                        <a:spcAft>
                          <a:spcPts val="0"/>
                        </a:spcAft>
                      </a:pPr>
                      <a:r>
                        <a:rPr lang="en-US" sz="1200">
                          <a:effectLst/>
                        </a:rPr>
                        <a:t>Soil*Days</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2</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0.09654011</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0.04827005</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1.78</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0.1854</a:t>
                      </a:r>
                      <a:endParaRPr lang="en-US" sz="1100">
                        <a:effectLst/>
                        <a:latin typeface="Calibri" charset="0"/>
                        <a:ea typeface="Calibri" charset="0"/>
                        <a:cs typeface="Times New Roman" charset="0"/>
                      </a:endParaRPr>
                    </a:p>
                  </a:txBody>
                  <a:tcPr marL="47625" marR="47625" marT="47625" marB="47625"/>
                </a:tc>
              </a:tr>
              <a:tr h="290957">
                <a:tc>
                  <a:txBody>
                    <a:bodyPr/>
                    <a:lstStyle/>
                    <a:p>
                      <a:pPr marL="0" marR="0">
                        <a:lnSpc>
                          <a:spcPct val="107000"/>
                        </a:lnSpc>
                        <a:spcBef>
                          <a:spcPts val="0"/>
                        </a:spcBef>
                        <a:spcAft>
                          <a:spcPts val="0"/>
                        </a:spcAft>
                      </a:pPr>
                      <a:r>
                        <a:rPr lang="en-US" sz="1200">
                          <a:effectLst/>
                        </a:rPr>
                        <a:t>Feed</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1</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0.00149074</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0.00149074</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0.05</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0.8162</a:t>
                      </a:r>
                      <a:endParaRPr lang="en-US" sz="1100">
                        <a:effectLst/>
                        <a:latin typeface="Calibri" charset="0"/>
                        <a:ea typeface="Calibri" charset="0"/>
                        <a:cs typeface="Times New Roman" charset="0"/>
                      </a:endParaRPr>
                    </a:p>
                  </a:txBody>
                  <a:tcPr marL="47625" marR="47625" marT="47625" marB="47625"/>
                </a:tc>
              </a:tr>
              <a:tr h="290957">
                <a:tc>
                  <a:txBody>
                    <a:bodyPr/>
                    <a:lstStyle/>
                    <a:p>
                      <a:pPr marL="0" marR="0">
                        <a:lnSpc>
                          <a:spcPct val="107000"/>
                        </a:lnSpc>
                        <a:spcBef>
                          <a:spcPts val="0"/>
                        </a:spcBef>
                        <a:spcAft>
                          <a:spcPts val="0"/>
                        </a:spcAft>
                      </a:pPr>
                      <a:r>
                        <a:rPr lang="en-US" sz="1200">
                          <a:effectLst/>
                        </a:rPr>
                        <a:t>Soil*Feed</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1</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0.36824000</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0.36824000</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13.58</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0.0009</a:t>
                      </a:r>
                      <a:endParaRPr lang="en-US" sz="1100">
                        <a:effectLst/>
                        <a:latin typeface="Calibri" charset="0"/>
                        <a:ea typeface="Calibri" charset="0"/>
                        <a:cs typeface="Times New Roman" charset="0"/>
                      </a:endParaRPr>
                    </a:p>
                  </a:txBody>
                  <a:tcPr marL="47625" marR="47625" marT="47625" marB="47625"/>
                </a:tc>
              </a:tr>
              <a:tr h="290957">
                <a:tc>
                  <a:txBody>
                    <a:bodyPr/>
                    <a:lstStyle/>
                    <a:p>
                      <a:pPr marL="0" marR="0">
                        <a:lnSpc>
                          <a:spcPct val="107000"/>
                        </a:lnSpc>
                        <a:spcBef>
                          <a:spcPts val="0"/>
                        </a:spcBef>
                        <a:spcAft>
                          <a:spcPts val="0"/>
                        </a:spcAft>
                      </a:pPr>
                      <a:r>
                        <a:rPr lang="en-US" sz="1200">
                          <a:effectLst/>
                        </a:rPr>
                        <a:t>Days*Feed</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2</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0.01164411</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0.00582206</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0.21</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0.8080</a:t>
                      </a:r>
                      <a:endParaRPr lang="en-US" sz="1100">
                        <a:effectLst/>
                        <a:latin typeface="Calibri" charset="0"/>
                        <a:ea typeface="Calibri" charset="0"/>
                        <a:cs typeface="Times New Roman" charset="0"/>
                      </a:endParaRPr>
                    </a:p>
                  </a:txBody>
                  <a:tcPr marL="47625" marR="47625" marT="47625" marB="47625"/>
                </a:tc>
              </a:tr>
              <a:tr h="290957">
                <a:tc>
                  <a:txBody>
                    <a:bodyPr/>
                    <a:lstStyle/>
                    <a:p>
                      <a:pPr marL="0" marR="0">
                        <a:lnSpc>
                          <a:spcPct val="107000"/>
                        </a:lnSpc>
                        <a:spcBef>
                          <a:spcPts val="0"/>
                        </a:spcBef>
                        <a:spcAft>
                          <a:spcPts val="0"/>
                        </a:spcAft>
                      </a:pPr>
                      <a:r>
                        <a:rPr lang="en-US" sz="1200">
                          <a:effectLst/>
                        </a:rPr>
                        <a:t>Soil*Days*Feed</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dirty="0">
                          <a:effectLst/>
                        </a:rPr>
                        <a:t>1</a:t>
                      </a:r>
                      <a:endParaRPr lang="en-US" sz="1100" dirty="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0.07340480</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0.07340480</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2.71</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dirty="0">
                          <a:effectLst/>
                        </a:rPr>
                        <a:t>0.1100</a:t>
                      </a:r>
                      <a:endParaRPr lang="en-US" sz="1100" dirty="0">
                        <a:effectLst/>
                        <a:latin typeface="Calibri" charset="0"/>
                        <a:ea typeface="Calibri" charset="0"/>
                        <a:cs typeface="Times New Roman" charset="0"/>
                      </a:endParaRPr>
                    </a:p>
                  </a:txBody>
                  <a:tcPr marL="47625" marR="47625" marT="47625" marB="47625"/>
                </a:tc>
              </a:tr>
              <a:tr h="290957">
                <a:tc>
                  <a:txBody>
                    <a:bodyPr/>
                    <a:lstStyle/>
                    <a:p>
                      <a:pPr marL="0" marR="0">
                        <a:lnSpc>
                          <a:spcPct val="107000"/>
                        </a:lnSpc>
                        <a:spcBef>
                          <a:spcPts val="0"/>
                        </a:spcBef>
                        <a:spcAft>
                          <a:spcPts val="0"/>
                        </a:spcAft>
                      </a:pPr>
                      <a:r>
                        <a:rPr lang="en-US" sz="1200" b="1" dirty="0">
                          <a:effectLst/>
                          <a:latin typeface="Times New Roman" charset="0"/>
                          <a:ea typeface="Times New Roman" charset="0"/>
                          <a:cs typeface="Times New Roman" charset="0"/>
                        </a:rPr>
                        <a:t>Error</a:t>
                      </a:r>
                      <a:endParaRPr lang="en-US" sz="1100" dirty="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latin typeface="Times New Roman" charset="0"/>
                          <a:ea typeface="Times New Roman" charset="0"/>
                          <a:cs typeface="Times New Roman" charset="0"/>
                        </a:rPr>
                        <a:t>31</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latin typeface="Times New Roman" charset="0"/>
                          <a:ea typeface="Times New Roman" charset="0"/>
                          <a:cs typeface="Times New Roman" charset="0"/>
                        </a:rPr>
                        <a:t>0.84053326</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latin typeface="Times New Roman" charset="0"/>
                          <a:ea typeface="Times New Roman" charset="0"/>
                          <a:cs typeface="Times New Roman" charset="0"/>
                        </a:rPr>
                        <a:t>0.02711398</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endParaRPr lang="en-US" sz="1100" dirty="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endParaRPr lang="en-US" sz="1100" dirty="0">
                        <a:effectLst/>
                        <a:latin typeface="Calibri" charset="0"/>
                        <a:ea typeface="Calibri" charset="0"/>
                        <a:cs typeface="Times New Roman" charset="0"/>
                      </a:endParaRPr>
                    </a:p>
                  </a:txBody>
                  <a:tcPr marL="47625" marR="47625" marT="47625" marB="47625"/>
                </a:tc>
              </a:tr>
              <a:tr h="290957">
                <a:tc>
                  <a:txBody>
                    <a:bodyPr/>
                    <a:lstStyle/>
                    <a:p>
                      <a:pPr marL="0" marR="0">
                        <a:lnSpc>
                          <a:spcPct val="107000"/>
                        </a:lnSpc>
                        <a:spcBef>
                          <a:spcPts val="0"/>
                        </a:spcBef>
                        <a:spcAft>
                          <a:spcPts val="0"/>
                        </a:spcAft>
                      </a:pPr>
                      <a:r>
                        <a:rPr lang="en-US" sz="1200" b="1">
                          <a:effectLst/>
                          <a:latin typeface="Times New Roman" charset="0"/>
                          <a:ea typeface="Times New Roman" charset="0"/>
                          <a:cs typeface="Times New Roman" charset="0"/>
                        </a:rPr>
                        <a:t>Corrected Total</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latin typeface="Times New Roman" charset="0"/>
                          <a:ea typeface="Times New Roman" charset="0"/>
                          <a:cs typeface="Times New Roman" charset="0"/>
                        </a:rPr>
                        <a:t>41</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latin typeface="Times New Roman" charset="0"/>
                          <a:ea typeface="Times New Roman" charset="0"/>
                          <a:cs typeface="Times New Roman" charset="0"/>
                        </a:rPr>
                        <a:t>1.57112743</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dirty="0">
                          <a:effectLst/>
                          <a:latin typeface="Times New Roman" charset="0"/>
                          <a:ea typeface="Times New Roman" charset="0"/>
                          <a:cs typeface="Times New Roman" charset="0"/>
                        </a:rPr>
                        <a:t> </a:t>
                      </a:r>
                      <a:endParaRPr lang="en-US" sz="1100" dirty="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endParaRPr lang="en-US" sz="1100" dirty="0">
                        <a:effectLst/>
                        <a:latin typeface="Calibri" charset="0"/>
                        <a:ea typeface="Calibri" charset="0"/>
                        <a:cs typeface="Times New Roman" charset="0"/>
                      </a:endParaRPr>
                    </a:p>
                  </a:txBody>
                  <a:tcPr marL="47625" marR="47625" marT="47625" marB="47625"/>
                </a:tc>
              </a:tr>
            </a:tbl>
          </a:graphicData>
        </a:graphic>
      </p:graphicFrame>
    </p:spTree>
    <p:extLst>
      <p:ext uri="{BB962C8B-B14F-4D97-AF65-F5344CB8AC3E}">
        <p14:creationId xmlns:p14="http://schemas.microsoft.com/office/powerpoint/2010/main" val="212265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003139"/>
            <a:ext cx="10131425" cy="1456267"/>
          </a:xfrm>
        </p:spPr>
        <p:txBody>
          <a:bodyPr/>
          <a:lstStyle/>
          <a:p>
            <a:r>
              <a:rPr lang="en-US" dirty="0"/>
              <a:t>Data analysis: Days to germination </a:t>
            </a:r>
            <a:r>
              <a:rPr lang="en-US" dirty="0" smtClean="0"/>
              <a:t>(Reduced model)</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27744479"/>
              </p:ext>
            </p:extLst>
          </p:nvPr>
        </p:nvGraphicFramePr>
        <p:xfrm>
          <a:off x="685801" y="3182693"/>
          <a:ext cx="10131426" cy="1454785"/>
        </p:xfrm>
        <a:graphic>
          <a:graphicData uri="http://schemas.openxmlformats.org/drawingml/2006/table">
            <a:tbl>
              <a:tblPr firstRow="1" firstCol="1" bandRow="1">
                <a:tableStyleId>{5C22544A-7EE6-4342-B048-85BDC9FD1C3A}</a:tableStyleId>
              </a:tblPr>
              <a:tblGrid>
                <a:gridCol w="1688571"/>
                <a:gridCol w="1688571"/>
                <a:gridCol w="1688571"/>
                <a:gridCol w="1688571"/>
                <a:gridCol w="1688571"/>
                <a:gridCol w="1688571"/>
              </a:tblGrid>
              <a:tr h="290957">
                <a:tc>
                  <a:txBody>
                    <a:bodyPr/>
                    <a:lstStyle/>
                    <a:p>
                      <a:pPr marL="0" marR="0">
                        <a:lnSpc>
                          <a:spcPct val="107000"/>
                        </a:lnSpc>
                        <a:spcBef>
                          <a:spcPts val="0"/>
                        </a:spcBef>
                        <a:spcAft>
                          <a:spcPts val="0"/>
                        </a:spcAft>
                      </a:pPr>
                      <a:r>
                        <a:rPr lang="en-US" sz="1200" dirty="0">
                          <a:effectLst/>
                        </a:rPr>
                        <a:t>Source</a:t>
                      </a:r>
                      <a:endParaRPr lang="en-US" sz="1100" dirty="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DF</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Type I SS</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Mean Square</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F Value</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Pr &gt; F</a:t>
                      </a:r>
                      <a:endParaRPr lang="en-US" sz="1100">
                        <a:effectLst/>
                        <a:latin typeface="Calibri" charset="0"/>
                        <a:ea typeface="Calibri" charset="0"/>
                        <a:cs typeface="Times New Roman" charset="0"/>
                      </a:endParaRPr>
                    </a:p>
                  </a:txBody>
                  <a:tcPr marL="47625" marR="47625" marT="47625" marB="47625"/>
                </a:tc>
              </a:tr>
              <a:tr h="290957">
                <a:tc>
                  <a:txBody>
                    <a:bodyPr/>
                    <a:lstStyle/>
                    <a:p>
                      <a:pPr marL="0" marR="0">
                        <a:lnSpc>
                          <a:spcPct val="107000"/>
                        </a:lnSpc>
                        <a:spcBef>
                          <a:spcPts val="0"/>
                        </a:spcBef>
                        <a:spcAft>
                          <a:spcPts val="0"/>
                        </a:spcAft>
                      </a:pPr>
                      <a:r>
                        <a:rPr lang="en-US" sz="1200">
                          <a:effectLst/>
                        </a:rPr>
                        <a:t>Soil</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1</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0.05057799</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0.05057799</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1.30</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0.2609</a:t>
                      </a:r>
                      <a:endParaRPr lang="en-US" sz="1100">
                        <a:effectLst/>
                        <a:latin typeface="Calibri" charset="0"/>
                        <a:ea typeface="Calibri" charset="0"/>
                        <a:cs typeface="Times New Roman" charset="0"/>
                      </a:endParaRPr>
                    </a:p>
                  </a:txBody>
                  <a:tcPr marL="47625" marR="47625" marT="47625" marB="47625"/>
                </a:tc>
              </a:tr>
              <a:tr h="290957">
                <a:tc>
                  <a:txBody>
                    <a:bodyPr/>
                    <a:lstStyle/>
                    <a:p>
                      <a:pPr marL="0" marR="0">
                        <a:lnSpc>
                          <a:spcPct val="107000"/>
                        </a:lnSpc>
                        <a:spcBef>
                          <a:spcPts val="0"/>
                        </a:spcBef>
                        <a:spcAft>
                          <a:spcPts val="0"/>
                        </a:spcAft>
                      </a:pPr>
                      <a:r>
                        <a:rPr lang="en-US" sz="1200">
                          <a:effectLst/>
                        </a:rPr>
                        <a:t>Feed</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dirty="0">
                          <a:effectLst/>
                        </a:rPr>
                        <a:t>1</a:t>
                      </a:r>
                      <a:endParaRPr lang="en-US" sz="1100" dirty="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0.00490959</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0.00490959</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0.13</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dirty="0">
                          <a:effectLst/>
                        </a:rPr>
                        <a:t>0.7242</a:t>
                      </a:r>
                      <a:endParaRPr lang="en-US" sz="1100" dirty="0">
                        <a:effectLst/>
                        <a:latin typeface="Calibri" charset="0"/>
                        <a:ea typeface="Calibri" charset="0"/>
                        <a:cs typeface="Times New Roman" charset="0"/>
                      </a:endParaRPr>
                    </a:p>
                  </a:txBody>
                  <a:tcPr marL="47625" marR="47625" marT="47625" marB="47625"/>
                </a:tc>
              </a:tr>
              <a:tr h="290957">
                <a:tc>
                  <a:txBody>
                    <a:bodyPr/>
                    <a:lstStyle/>
                    <a:p>
                      <a:pPr marL="0" marR="0">
                        <a:lnSpc>
                          <a:spcPct val="107000"/>
                        </a:lnSpc>
                        <a:spcBef>
                          <a:spcPts val="0"/>
                        </a:spcBef>
                        <a:spcAft>
                          <a:spcPts val="0"/>
                        </a:spcAft>
                      </a:pPr>
                      <a:r>
                        <a:rPr lang="en-US" sz="1200" b="1" dirty="0">
                          <a:effectLst/>
                          <a:latin typeface="Times New Roman" charset="0"/>
                          <a:ea typeface="Times New Roman" charset="0"/>
                          <a:cs typeface="Times New Roman" charset="0"/>
                        </a:rPr>
                        <a:t>Error</a:t>
                      </a:r>
                      <a:endParaRPr lang="en-US" sz="1100" dirty="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latin typeface="Times New Roman" charset="0"/>
                          <a:ea typeface="Times New Roman" charset="0"/>
                          <a:cs typeface="Times New Roman" charset="0"/>
                        </a:rPr>
                        <a:t>39</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latin typeface="Times New Roman" charset="0"/>
                          <a:ea typeface="Times New Roman" charset="0"/>
                          <a:cs typeface="Times New Roman" charset="0"/>
                        </a:rPr>
                        <a:t>1.51563985</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latin typeface="Times New Roman" charset="0"/>
                          <a:ea typeface="Times New Roman" charset="0"/>
                          <a:cs typeface="Times New Roman" charset="0"/>
                        </a:rPr>
                        <a:t>0.03886256</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endParaRPr lang="en-US" sz="1100" dirty="0">
                        <a:effectLst/>
                        <a:latin typeface="Calibri" charset="0"/>
                        <a:ea typeface="Calibri" charset="0"/>
                        <a:cs typeface="Times New Roman" charset="0"/>
                      </a:endParaRPr>
                    </a:p>
                  </a:txBody>
                  <a:tcPr marL="47625" marR="47625" marT="47625" marB="47625"/>
                </a:tc>
              </a:tr>
              <a:tr h="290957">
                <a:tc>
                  <a:txBody>
                    <a:bodyPr/>
                    <a:lstStyle/>
                    <a:p>
                      <a:pPr marL="0" marR="0">
                        <a:lnSpc>
                          <a:spcPct val="107000"/>
                        </a:lnSpc>
                        <a:spcBef>
                          <a:spcPts val="0"/>
                        </a:spcBef>
                        <a:spcAft>
                          <a:spcPts val="0"/>
                        </a:spcAft>
                      </a:pPr>
                      <a:r>
                        <a:rPr lang="en-US" sz="1200" b="1">
                          <a:effectLst/>
                          <a:latin typeface="Times New Roman" charset="0"/>
                          <a:ea typeface="Times New Roman" charset="0"/>
                          <a:cs typeface="Times New Roman" charset="0"/>
                        </a:rPr>
                        <a:t>Corrected Total</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latin typeface="Times New Roman" charset="0"/>
                          <a:ea typeface="Times New Roman" charset="0"/>
                          <a:cs typeface="Times New Roman" charset="0"/>
                        </a:rPr>
                        <a:t>41</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latin typeface="Times New Roman" charset="0"/>
                          <a:ea typeface="Times New Roman" charset="0"/>
                          <a:cs typeface="Times New Roman" charset="0"/>
                        </a:rPr>
                        <a:t>1.57112743</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dirty="0">
                          <a:effectLst/>
                          <a:latin typeface="Times New Roman" charset="0"/>
                          <a:ea typeface="Times New Roman" charset="0"/>
                          <a:cs typeface="Times New Roman" charset="0"/>
                        </a:rPr>
                        <a:t> </a:t>
                      </a:r>
                      <a:endParaRPr lang="en-US" sz="1100" dirty="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endParaRPr lang="en-US" sz="1100" dirty="0">
                        <a:effectLst/>
                        <a:latin typeface="Calibri" charset="0"/>
                        <a:ea typeface="Calibri" charset="0"/>
                        <a:cs typeface="Times New Roman" charset="0"/>
                      </a:endParaRPr>
                    </a:p>
                  </a:txBody>
                  <a:tcPr marL="47625" marR="47625" marT="47625" marB="47625"/>
                </a:tc>
              </a:tr>
            </a:tbl>
          </a:graphicData>
        </a:graphic>
      </p:graphicFrame>
    </p:spTree>
    <p:extLst>
      <p:ext uri="{BB962C8B-B14F-4D97-AF65-F5344CB8AC3E}">
        <p14:creationId xmlns:p14="http://schemas.microsoft.com/office/powerpoint/2010/main" val="502380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analysis: </a:t>
            </a:r>
            <a:r>
              <a:rPr lang="en-US" dirty="0" smtClean="0"/>
              <a:t>seedling height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54173926"/>
              </p:ext>
            </p:extLst>
          </p:nvPr>
        </p:nvGraphicFramePr>
        <p:xfrm>
          <a:off x="685800" y="5520778"/>
          <a:ext cx="10131425" cy="846963"/>
        </p:xfrm>
        <a:graphic>
          <a:graphicData uri="http://schemas.openxmlformats.org/drawingml/2006/table">
            <a:tbl>
              <a:tblPr firstRow="1" firstCol="1" bandRow="1">
                <a:tableStyleId>{5C22544A-7EE6-4342-B048-85BDC9FD1C3A}</a:tableStyleId>
              </a:tblPr>
              <a:tblGrid>
                <a:gridCol w="2026285"/>
                <a:gridCol w="2026285"/>
                <a:gridCol w="2026285"/>
                <a:gridCol w="2026285"/>
                <a:gridCol w="2026285"/>
              </a:tblGrid>
              <a:tr h="0">
                <a:tc gridSpan="5">
                  <a:txBody>
                    <a:bodyPr/>
                    <a:lstStyle/>
                    <a:p>
                      <a:pPr marL="0" marR="0" algn="ctr">
                        <a:lnSpc>
                          <a:spcPct val="107000"/>
                        </a:lnSpc>
                        <a:spcBef>
                          <a:spcPts val="0"/>
                        </a:spcBef>
                        <a:spcAft>
                          <a:spcPts val="0"/>
                        </a:spcAft>
                      </a:pPr>
                      <a:r>
                        <a:rPr lang="en-US" sz="1200">
                          <a:effectLst/>
                        </a:rPr>
                        <a:t>Tests for Normality</a:t>
                      </a:r>
                      <a:endParaRPr lang="en-US" sz="1100">
                        <a:effectLst/>
                        <a:latin typeface="Calibri" charset="0"/>
                        <a:ea typeface="Calibri" charset="0"/>
                        <a:cs typeface="Times New Roman" charset="0"/>
                      </a:endParaRPr>
                    </a:p>
                  </a:txBody>
                  <a:tcPr marL="47625" marR="47625" marT="47625" marB="47625"/>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55270">
                <a:tc>
                  <a:txBody>
                    <a:bodyPr/>
                    <a:lstStyle/>
                    <a:p>
                      <a:pPr marL="0" marR="0">
                        <a:lnSpc>
                          <a:spcPct val="107000"/>
                        </a:lnSpc>
                        <a:spcBef>
                          <a:spcPts val="0"/>
                        </a:spcBef>
                        <a:spcAft>
                          <a:spcPts val="0"/>
                        </a:spcAft>
                      </a:pPr>
                      <a:r>
                        <a:rPr lang="en-US" sz="1200">
                          <a:effectLst/>
                        </a:rPr>
                        <a:t>Test</a:t>
                      </a:r>
                      <a:endParaRPr lang="en-US" sz="1100">
                        <a:effectLst/>
                        <a:latin typeface="Calibri" charset="0"/>
                        <a:ea typeface="Calibri" charset="0"/>
                        <a:cs typeface="Times New Roman" charset="0"/>
                      </a:endParaRPr>
                    </a:p>
                  </a:txBody>
                  <a:tcPr marL="47625" marR="47625" marT="47625" marB="47625"/>
                </a:tc>
                <a:tc gridSpan="2">
                  <a:txBody>
                    <a:bodyPr/>
                    <a:lstStyle/>
                    <a:p>
                      <a:pPr marL="0" marR="0" algn="ctr">
                        <a:lnSpc>
                          <a:spcPct val="107000"/>
                        </a:lnSpc>
                        <a:spcBef>
                          <a:spcPts val="0"/>
                        </a:spcBef>
                        <a:spcAft>
                          <a:spcPts val="0"/>
                        </a:spcAft>
                      </a:pPr>
                      <a:r>
                        <a:rPr lang="en-US" sz="1200">
                          <a:effectLst/>
                        </a:rPr>
                        <a:t>Statistic</a:t>
                      </a:r>
                      <a:endParaRPr lang="en-US" sz="1100">
                        <a:effectLst/>
                        <a:latin typeface="Calibri" charset="0"/>
                        <a:ea typeface="Calibri" charset="0"/>
                        <a:cs typeface="Times New Roman" charset="0"/>
                      </a:endParaRPr>
                    </a:p>
                  </a:txBody>
                  <a:tcPr marL="47625" marR="47625" marT="47625" marB="47625"/>
                </a:tc>
                <a:tc hMerge="1">
                  <a:txBody>
                    <a:bodyPr/>
                    <a:lstStyle/>
                    <a:p>
                      <a:endParaRPr lang="en-US"/>
                    </a:p>
                  </a:txBody>
                  <a:tcPr/>
                </a:tc>
                <a:tc gridSpan="2">
                  <a:txBody>
                    <a:bodyPr/>
                    <a:lstStyle/>
                    <a:p>
                      <a:pPr marL="0" marR="0" algn="ctr">
                        <a:lnSpc>
                          <a:spcPct val="107000"/>
                        </a:lnSpc>
                        <a:spcBef>
                          <a:spcPts val="0"/>
                        </a:spcBef>
                        <a:spcAft>
                          <a:spcPts val="0"/>
                        </a:spcAft>
                      </a:pPr>
                      <a:r>
                        <a:rPr lang="en-US" sz="1200">
                          <a:effectLst/>
                        </a:rPr>
                        <a:t>p Value</a:t>
                      </a:r>
                      <a:endParaRPr lang="en-US" sz="1100">
                        <a:effectLst/>
                        <a:latin typeface="Calibri" charset="0"/>
                        <a:ea typeface="Calibri" charset="0"/>
                        <a:cs typeface="Times New Roman" charset="0"/>
                      </a:endParaRPr>
                    </a:p>
                  </a:txBody>
                  <a:tcPr marL="47625" marR="47625" marT="47625" marB="47625"/>
                </a:tc>
                <a:tc hMerge="1">
                  <a:txBody>
                    <a:bodyPr/>
                    <a:lstStyle/>
                    <a:p>
                      <a:endParaRPr lang="en-US"/>
                    </a:p>
                  </a:txBody>
                  <a:tcPr/>
                </a:tc>
              </a:tr>
              <a:tr h="0">
                <a:tc>
                  <a:txBody>
                    <a:bodyPr/>
                    <a:lstStyle/>
                    <a:p>
                      <a:pPr marL="0" marR="0">
                        <a:lnSpc>
                          <a:spcPct val="107000"/>
                        </a:lnSpc>
                        <a:spcBef>
                          <a:spcPts val="0"/>
                        </a:spcBef>
                        <a:spcAft>
                          <a:spcPts val="0"/>
                        </a:spcAft>
                      </a:pPr>
                      <a:r>
                        <a:rPr lang="en-US" sz="1200">
                          <a:effectLst/>
                        </a:rPr>
                        <a:t>Shapiro-Wilk</a:t>
                      </a:r>
                      <a:endParaRPr lang="en-US" sz="1100">
                        <a:effectLst/>
                        <a:latin typeface="Calibri" charset="0"/>
                        <a:ea typeface="Calibri" charset="0"/>
                        <a:cs typeface="Times New Roman" charset="0"/>
                      </a:endParaRPr>
                    </a:p>
                  </a:txBody>
                  <a:tcPr marL="47625" marR="47625" marT="47625" marB="47625"/>
                </a:tc>
                <a:tc>
                  <a:txBody>
                    <a:bodyPr/>
                    <a:lstStyle/>
                    <a:p>
                      <a:pPr marL="0" marR="0">
                        <a:lnSpc>
                          <a:spcPct val="107000"/>
                        </a:lnSpc>
                        <a:spcBef>
                          <a:spcPts val="0"/>
                        </a:spcBef>
                        <a:spcAft>
                          <a:spcPts val="0"/>
                        </a:spcAft>
                      </a:pPr>
                      <a:r>
                        <a:rPr lang="en-US" sz="1200">
                          <a:effectLst/>
                        </a:rPr>
                        <a:t>W</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0.979675</a:t>
                      </a:r>
                      <a:endParaRPr lang="en-US" sz="1100">
                        <a:effectLst/>
                        <a:latin typeface="Calibri" charset="0"/>
                        <a:ea typeface="Calibri" charset="0"/>
                        <a:cs typeface="Times New Roman" charset="0"/>
                      </a:endParaRPr>
                    </a:p>
                  </a:txBody>
                  <a:tcPr marL="47625" marR="47625" marT="47625" marB="47625"/>
                </a:tc>
                <a:tc>
                  <a:txBody>
                    <a:bodyPr/>
                    <a:lstStyle/>
                    <a:p>
                      <a:pPr marL="0" marR="0">
                        <a:lnSpc>
                          <a:spcPct val="107000"/>
                        </a:lnSpc>
                        <a:spcBef>
                          <a:spcPts val="0"/>
                        </a:spcBef>
                        <a:spcAft>
                          <a:spcPts val="0"/>
                        </a:spcAft>
                      </a:pPr>
                      <a:r>
                        <a:rPr lang="en-US" sz="1200">
                          <a:effectLst/>
                        </a:rPr>
                        <a:t>Pr &lt; W</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dirty="0">
                          <a:effectLst/>
                        </a:rPr>
                        <a:t>0.6207</a:t>
                      </a:r>
                      <a:endParaRPr lang="en-US" sz="1100" dirty="0">
                        <a:effectLst/>
                        <a:latin typeface="Calibri" charset="0"/>
                        <a:ea typeface="Calibri" charset="0"/>
                        <a:cs typeface="Times New Roman" charset="0"/>
                      </a:endParaRPr>
                    </a:p>
                  </a:txBody>
                  <a:tcPr marL="47625" marR="47625" marT="47625" marB="47625"/>
                </a:tc>
              </a:tr>
            </a:tbl>
          </a:graphicData>
        </a:graphic>
      </p:graphicFrame>
      <p:pic>
        <p:nvPicPr>
          <p:cNvPr id="5" name="Picture 4" descr="Plots for resfinal"/>
          <p:cNvPicPr/>
          <p:nvPr/>
        </p:nvPicPr>
        <p:blipFill rotWithShape="1">
          <a:blip r:embed="rId3">
            <a:extLst>
              <a:ext uri="{28A0092B-C50C-407E-A947-70E740481C1C}">
                <a14:useLocalDpi xmlns:a14="http://schemas.microsoft.com/office/drawing/2010/main" val="0"/>
              </a:ext>
            </a:extLst>
          </a:blip>
          <a:srcRect t="51282"/>
          <a:stretch/>
        </p:blipFill>
        <p:spPr bwMode="auto">
          <a:xfrm>
            <a:off x="4721225" y="2204763"/>
            <a:ext cx="6096000" cy="2969871"/>
          </a:xfrm>
          <a:prstGeom prst="rect">
            <a:avLst/>
          </a:prstGeom>
          <a:noFill/>
          <a:ln>
            <a:noFill/>
          </a:ln>
        </p:spPr>
      </p:pic>
      <p:sp>
        <p:nvSpPr>
          <p:cNvPr id="7" name="TextBox 6"/>
          <p:cNvSpPr txBox="1"/>
          <p:nvPr/>
        </p:nvSpPr>
        <p:spPr>
          <a:xfrm>
            <a:off x="972274" y="2212370"/>
            <a:ext cx="3136739" cy="1477328"/>
          </a:xfrm>
          <a:prstGeom prst="rect">
            <a:avLst/>
          </a:prstGeom>
          <a:noFill/>
        </p:spPr>
        <p:txBody>
          <a:bodyPr wrap="square" rtlCol="0">
            <a:spAutoFit/>
          </a:bodyPr>
          <a:lstStyle/>
          <a:p>
            <a:pPr marL="285750" indent="-285750">
              <a:buFont typeface="Arial" charset="0"/>
              <a:buChar char="•"/>
            </a:pPr>
            <a:r>
              <a:rPr lang="en-US" dirty="0"/>
              <a:t>P-value for Shapiro-Wilks test &gt; .05, and the </a:t>
            </a:r>
            <a:r>
              <a:rPr lang="en-US" dirty="0" err="1"/>
              <a:t>qq</a:t>
            </a:r>
            <a:r>
              <a:rPr lang="en-US" dirty="0"/>
              <a:t>-plot looks </a:t>
            </a:r>
            <a:r>
              <a:rPr lang="en-US" dirty="0" smtClean="0"/>
              <a:t>pretty good. Therefore </a:t>
            </a:r>
            <a:r>
              <a:rPr lang="en-US" dirty="0"/>
              <a:t>assumption for normality is met. </a:t>
            </a:r>
            <a:endParaRPr lang="en-US" dirty="0"/>
          </a:p>
        </p:txBody>
      </p:sp>
    </p:spTree>
    <p:extLst>
      <p:ext uri="{BB962C8B-B14F-4D97-AF65-F5344CB8AC3E}">
        <p14:creationId xmlns:p14="http://schemas.microsoft.com/office/powerpoint/2010/main" val="1883464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analysis: seedling height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826181996"/>
              </p:ext>
            </p:extLst>
          </p:nvPr>
        </p:nvGraphicFramePr>
        <p:xfrm>
          <a:off x="685801" y="2234087"/>
          <a:ext cx="3657318" cy="4043299"/>
        </p:xfrm>
        <a:graphic>
          <a:graphicData uri="http://schemas.openxmlformats.org/drawingml/2006/table">
            <a:tbl>
              <a:tblPr firstRow="1" firstCol="1" bandRow="1"/>
              <a:tblGrid>
                <a:gridCol w="3657318"/>
              </a:tblGrid>
              <a:tr h="3649662">
                <a:tc>
                  <a:txBody>
                    <a:bodyPr/>
                    <a:lstStyle/>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Plot of </a:t>
                      </a:r>
                      <a:r>
                        <a:rPr lang="en-US" sz="400" dirty="0" err="1">
                          <a:solidFill>
                            <a:srgbClr val="000000"/>
                          </a:solidFill>
                          <a:effectLst/>
                          <a:latin typeface="SAS Monospace" charset="0"/>
                          <a:ea typeface="Times New Roman" charset="0"/>
                          <a:cs typeface="Courier New" charset="0"/>
                        </a:rPr>
                        <a:t>resfinal</a:t>
                      </a:r>
                      <a:r>
                        <a:rPr lang="en-US" sz="400" dirty="0">
                          <a:solidFill>
                            <a:srgbClr val="000000"/>
                          </a:solidFill>
                          <a:effectLst/>
                          <a:latin typeface="SAS Monospace" charset="0"/>
                          <a:ea typeface="Times New Roman" charset="0"/>
                          <a:cs typeface="Courier New" charset="0"/>
                        </a:rPr>
                        <a:t>*</a:t>
                      </a:r>
                      <a:r>
                        <a:rPr lang="en-US" sz="400" dirty="0" err="1">
                          <a:solidFill>
                            <a:srgbClr val="000000"/>
                          </a:solidFill>
                          <a:effectLst/>
                          <a:latin typeface="SAS Monospace" charset="0"/>
                          <a:ea typeface="Times New Roman" charset="0"/>
                          <a:cs typeface="Courier New" charset="0"/>
                        </a:rPr>
                        <a:t>prefinal</a:t>
                      </a:r>
                      <a:r>
                        <a:rPr lang="en-US" sz="400" dirty="0">
                          <a:solidFill>
                            <a:srgbClr val="000000"/>
                          </a:solidFill>
                          <a:effectLst/>
                          <a:latin typeface="SAS Monospace" charset="0"/>
                          <a:ea typeface="Times New Roman" charset="0"/>
                          <a:cs typeface="Courier New" charset="0"/>
                        </a:rPr>
                        <a:t>.  Legend: A = 1 </a:t>
                      </a:r>
                      <a:r>
                        <a:rPr lang="en-US" sz="400" dirty="0" err="1">
                          <a:solidFill>
                            <a:srgbClr val="000000"/>
                          </a:solidFill>
                          <a:effectLst/>
                          <a:latin typeface="SAS Monospace" charset="0"/>
                          <a:ea typeface="Times New Roman" charset="0"/>
                          <a:cs typeface="Courier New" charset="0"/>
                        </a:rPr>
                        <a:t>obs</a:t>
                      </a:r>
                      <a:r>
                        <a:rPr lang="en-US" sz="400" dirty="0">
                          <a:solidFill>
                            <a:srgbClr val="000000"/>
                          </a:solidFill>
                          <a:effectLst/>
                          <a:latin typeface="SAS Monospace" charset="0"/>
                          <a:ea typeface="Times New Roman" charset="0"/>
                          <a:cs typeface="Courier New" charset="0"/>
                        </a:rPr>
                        <a:t>, B = 2 </a:t>
                      </a:r>
                      <a:r>
                        <a:rPr lang="en-US" sz="400" dirty="0" err="1">
                          <a:solidFill>
                            <a:srgbClr val="000000"/>
                          </a:solidFill>
                          <a:effectLst/>
                          <a:latin typeface="SAS Monospace" charset="0"/>
                          <a:ea typeface="Times New Roman" charset="0"/>
                          <a:cs typeface="Courier New" charset="0"/>
                        </a:rPr>
                        <a:t>obs</a:t>
                      </a:r>
                      <a:r>
                        <a:rPr lang="en-US" sz="400" dirty="0">
                          <a:solidFill>
                            <a:srgbClr val="000000"/>
                          </a:solidFill>
                          <a:effectLst/>
                          <a:latin typeface="SAS Monospace" charset="0"/>
                          <a:ea typeface="Times New Roman" charset="0"/>
                          <a:cs typeface="Courier New" charset="0"/>
                        </a:rPr>
                        <a:t>, etc.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a:t>
                      </a:r>
                      <a:r>
                        <a:rPr lang="en-US" sz="400" dirty="0" err="1">
                          <a:solidFill>
                            <a:srgbClr val="000000"/>
                          </a:solidFill>
                          <a:effectLst/>
                          <a:latin typeface="SAS Monospace" charset="0"/>
                          <a:ea typeface="Times New Roman" charset="0"/>
                          <a:cs typeface="Courier New" charset="0"/>
                        </a:rPr>
                        <a:t>resfinal</a:t>
                      </a:r>
                      <a:r>
                        <a:rPr lang="en-US" sz="400" dirty="0">
                          <a:solidFill>
                            <a:srgbClr val="000000"/>
                          </a:solidFill>
                          <a:effectLst/>
                          <a:latin typeface="SAS Monospace" charset="0"/>
                          <a:ea typeface="Times New Roman" charset="0"/>
                          <a:cs typeface="Courier New" charset="0"/>
                        </a:rPr>
                        <a:t>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5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4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3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2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AA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1 +                                                  A                                       A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                                     A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B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0 +            C                   A                             A                           A                     A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                   A         A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                                        B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-1 +                                                  A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-2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-3 +                                                  A                                       A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-4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-5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3.5       4.0       4.5       5.0       5.5       6.0       6.5       7.0       7.5       8.0       8.5       9.0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a:t>
                      </a:r>
                      <a:r>
                        <a:rPr lang="en-US" sz="400" dirty="0" err="1">
                          <a:solidFill>
                            <a:srgbClr val="000000"/>
                          </a:solidFill>
                          <a:effectLst/>
                          <a:latin typeface="SAS Monospace" charset="0"/>
                          <a:ea typeface="Times New Roman" charset="0"/>
                          <a:cs typeface="Courier New" charset="0"/>
                        </a:rPr>
                        <a:t>prefinal</a:t>
                      </a:r>
                      <a:r>
                        <a:rPr lang="en-US" sz="400" dirty="0">
                          <a:solidFill>
                            <a:srgbClr val="000000"/>
                          </a:solidFill>
                          <a:effectLst/>
                          <a:latin typeface="SAS Monospace" charset="0"/>
                          <a:ea typeface="Times New Roman" charset="0"/>
                          <a:cs typeface="Courier New" charset="0"/>
                        </a:rPr>
                        <a:t>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                                                                                                                               </a:t>
                      </a:r>
                      <a:endParaRPr lang="en-US" sz="400" dirty="0">
                        <a:effectLst/>
                        <a:latin typeface="Calibri" charset="0"/>
                        <a:ea typeface="Calibri" charset="0"/>
                        <a:cs typeface="Times New Roman"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400" dirty="0">
                          <a:solidFill>
                            <a:srgbClr val="000000"/>
                          </a:solidFill>
                          <a:effectLst/>
                          <a:latin typeface="SAS Monospace" charset="0"/>
                          <a:ea typeface="Times New Roman" charset="0"/>
                          <a:cs typeface="Courier New" charset="0"/>
                        </a:rPr>
                        <a:t>NOTE: 28 </a:t>
                      </a:r>
                      <a:r>
                        <a:rPr lang="en-US" sz="400" dirty="0" err="1">
                          <a:solidFill>
                            <a:srgbClr val="000000"/>
                          </a:solidFill>
                          <a:effectLst/>
                          <a:latin typeface="SAS Monospace" charset="0"/>
                          <a:ea typeface="Times New Roman" charset="0"/>
                          <a:cs typeface="Courier New" charset="0"/>
                        </a:rPr>
                        <a:t>obs</a:t>
                      </a:r>
                      <a:r>
                        <a:rPr lang="en-US" sz="400" dirty="0">
                          <a:solidFill>
                            <a:srgbClr val="000000"/>
                          </a:solidFill>
                          <a:effectLst/>
                          <a:latin typeface="SAS Monospace" charset="0"/>
                          <a:ea typeface="Times New Roman" charset="0"/>
                          <a:cs typeface="Courier New" charset="0"/>
                        </a:rPr>
                        <a:t> had missing values.                                                                                               </a:t>
                      </a:r>
                      <a:endParaRPr lang="en-US" sz="400" dirty="0">
                        <a:effectLst/>
                        <a:latin typeface="Calibri" charset="0"/>
                        <a:ea typeface="Calibri" charset="0"/>
                        <a:cs typeface="Times New Roman" charset="0"/>
                      </a:endParaRPr>
                    </a:p>
                  </a:txBody>
                  <a:tcPr marL="0" marR="0" marT="0" marB="0">
                    <a:lnL>
                      <a:noFill/>
                    </a:lnL>
                    <a:lnR>
                      <a:noFill/>
                    </a:lnR>
                    <a:lnT>
                      <a:noFill/>
                    </a:lnT>
                    <a:lnB>
                      <a:noFill/>
                    </a:lnB>
                    <a:solidFill>
                      <a:srgbClr val="FFFFFF"/>
                    </a:solidFill>
                  </a:tcPr>
                </a:tc>
              </a:tr>
            </a:tbl>
          </a:graphicData>
        </a:graphic>
      </p:graphicFrame>
      <p:sp>
        <p:nvSpPr>
          <p:cNvPr id="6" name="TextBox 5"/>
          <p:cNvSpPr txBox="1"/>
          <p:nvPr/>
        </p:nvSpPr>
        <p:spPr>
          <a:xfrm>
            <a:off x="5069711" y="3332406"/>
            <a:ext cx="3970116" cy="923330"/>
          </a:xfrm>
          <a:prstGeom prst="rect">
            <a:avLst/>
          </a:prstGeom>
          <a:noFill/>
        </p:spPr>
        <p:txBody>
          <a:bodyPr wrap="square" rtlCol="0">
            <a:spAutoFit/>
          </a:bodyPr>
          <a:lstStyle/>
          <a:p>
            <a:r>
              <a:rPr lang="en-US" dirty="0" smtClean="0"/>
              <a:t>Not too bad! Evenly spread and can assume that constant variance assumption has been met! </a:t>
            </a:r>
            <a:endParaRPr lang="en-US" dirty="0"/>
          </a:p>
        </p:txBody>
      </p:sp>
    </p:spTree>
    <p:extLst>
      <p:ext uri="{BB962C8B-B14F-4D97-AF65-F5344CB8AC3E}">
        <p14:creationId xmlns:p14="http://schemas.microsoft.com/office/powerpoint/2010/main" val="1980976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analysis: seedling height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21662942"/>
              </p:ext>
            </p:extLst>
          </p:nvPr>
        </p:nvGraphicFramePr>
        <p:xfrm>
          <a:off x="685800" y="2524749"/>
          <a:ext cx="10131426" cy="2909570"/>
        </p:xfrm>
        <a:graphic>
          <a:graphicData uri="http://schemas.openxmlformats.org/drawingml/2006/table">
            <a:tbl>
              <a:tblPr firstRow="1" firstCol="1" bandRow="1">
                <a:tableStyleId>{5C22544A-7EE6-4342-B048-85BDC9FD1C3A}</a:tableStyleId>
              </a:tblPr>
              <a:tblGrid>
                <a:gridCol w="1688571"/>
                <a:gridCol w="1688571"/>
                <a:gridCol w="1688571"/>
                <a:gridCol w="1688571"/>
                <a:gridCol w="1688571"/>
                <a:gridCol w="1688571"/>
              </a:tblGrid>
              <a:tr h="290957">
                <a:tc>
                  <a:txBody>
                    <a:bodyPr/>
                    <a:lstStyle/>
                    <a:p>
                      <a:pPr marL="0" marR="0">
                        <a:lnSpc>
                          <a:spcPct val="107000"/>
                        </a:lnSpc>
                        <a:spcBef>
                          <a:spcPts val="0"/>
                        </a:spcBef>
                        <a:spcAft>
                          <a:spcPts val="0"/>
                        </a:spcAft>
                      </a:pPr>
                      <a:r>
                        <a:rPr lang="en-US" sz="1200">
                          <a:effectLst/>
                        </a:rPr>
                        <a:t>Source</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DF</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Type I SS</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Mean Square</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F Value</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Pr &gt; F</a:t>
                      </a:r>
                      <a:endParaRPr lang="en-US" sz="1100">
                        <a:effectLst/>
                        <a:latin typeface="Calibri" charset="0"/>
                        <a:ea typeface="Calibri" charset="0"/>
                        <a:cs typeface="Times New Roman" charset="0"/>
                      </a:endParaRPr>
                    </a:p>
                  </a:txBody>
                  <a:tcPr marL="47625" marR="47625" marT="47625" marB="47625"/>
                </a:tc>
              </a:tr>
              <a:tr h="290957">
                <a:tc>
                  <a:txBody>
                    <a:bodyPr/>
                    <a:lstStyle/>
                    <a:p>
                      <a:pPr marL="0" marR="0">
                        <a:lnSpc>
                          <a:spcPct val="107000"/>
                        </a:lnSpc>
                        <a:spcBef>
                          <a:spcPts val="0"/>
                        </a:spcBef>
                        <a:spcAft>
                          <a:spcPts val="0"/>
                        </a:spcAft>
                      </a:pPr>
                      <a:r>
                        <a:rPr lang="en-US" sz="1200">
                          <a:effectLst/>
                        </a:rPr>
                        <a:t>Soil</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1</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6.91414141</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6.91414141</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1.39</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0.2474</a:t>
                      </a:r>
                      <a:endParaRPr lang="en-US" sz="1100">
                        <a:effectLst/>
                        <a:latin typeface="Calibri" charset="0"/>
                        <a:ea typeface="Calibri" charset="0"/>
                        <a:cs typeface="Times New Roman" charset="0"/>
                      </a:endParaRPr>
                    </a:p>
                  </a:txBody>
                  <a:tcPr marL="47625" marR="47625" marT="47625" marB="47625"/>
                </a:tc>
              </a:tr>
              <a:tr h="290957">
                <a:tc>
                  <a:txBody>
                    <a:bodyPr/>
                    <a:lstStyle/>
                    <a:p>
                      <a:pPr marL="0" marR="0">
                        <a:lnSpc>
                          <a:spcPct val="107000"/>
                        </a:lnSpc>
                        <a:spcBef>
                          <a:spcPts val="0"/>
                        </a:spcBef>
                        <a:spcAft>
                          <a:spcPts val="0"/>
                        </a:spcAft>
                      </a:pPr>
                      <a:r>
                        <a:rPr lang="en-US" sz="1200">
                          <a:effectLst/>
                        </a:rPr>
                        <a:t>Days</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2</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12.62178363</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6.31089181</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1.27</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0.2954</a:t>
                      </a:r>
                      <a:endParaRPr lang="en-US" sz="1100">
                        <a:effectLst/>
                        <a:latin typeface="Calibri" charset="0"/>
                        <a:ea typeface="Calibri" charset="0"/>
                        <a:cs typeface="Times New Roman" charset="0"/>
                      </a:endParaRPr>
                    </a:p>
                  </a:txBody>
                  <a:tcPr marL="47625" marR="47625" marT="47625" marB="47625"/>
                </a:tc>
              </a:tr>
              <a:tr h="290957">
                <a:tc>
                  <a:txBody>
                    <a:bodyPr/>
                    <a:lstStyle/>
                    <a:p>
                      <a:pPr marL="0" marR="0">
                        <a:lnSpc>
                          <a:spcPct val="107000"/>
                        </a:lnSpc>
                        <a:spcBef>
                          <a:spcPts val="0"/>
                        </a:spcBef>
                        <a:spcAft>
                          <a:spcPts val="0"/>
                        </a:spcAft>
                      </a:pPr>
                      <a:r>
                        <a:rPr lang="en-US" sz="1200">
                          <a:effectLst/>
                        </a:rPr>
                        <a:t>Soil*Days</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2</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9.85043860</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4.92521930</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0.99</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0.3831</a:t>
                      </a:r>
                      <a:endParaRPr lang="en-US" sz="1100">
                        <a:effectLst/>
                        <a:latin typeface="Calibri" charset="0"/>
                        <a:ea typeface="Calibri" charset="0"/>
                        <a:cs typeface="Times New Roman" charset="0"/>
                      </a:endParaRPr>
                    </a:p>
                  </a:txBody>
                  <a:tcPr marL="47625" marR="47625" marT="47625" marB="47625"/>
                </a:tc>
              </a:tr>
              <a:tr h="290957">
                <a:tc>
                  <a:txBody>
                    <a:bodyPr/>
                    <a:lstStyle/>
                    <a:p>
                      <a:pPr marL="0" marR="0">
                        <a:lnSpc>
                          <a:spcPct val="107000"/>
                        </a:lnSpc>
                        <a:spcBef>
                          <a:spcPts val="0"/>
                        </a:spcBef>
                        <a:spcAft>
                          <a:spcPts val="0"/>
                        </a:spcAft>
                      </a:pPr>
                      <a:r>
                        <a:rPr lang="en-US" sz="1200">
                          <a:effectLst/>
                        </a:rPr>
                        <a:t>Feed</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1</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0.61602564</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0.61602564</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0.12</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0.7274</a:t>
                      </a:r>
                      <a:endParaRPr lang="en-US" sz="1100">
                        <a:effectLst/>
                        <a:latin typeface="Calibri" charset="0"/>
                        <a:ea typeface="Calibri" charset="0"/>
                        <a:cs typeface="Times New Roman" charset="0"/>
                      </a:endParaRPr>
                    </a:p>
                  </a:txBody>
                  <a:tcPr marL="47625" marR="47625" marT="47625" marB="47625"/>
                </a:tc>
              </a:tr>
              <a:tr h="290957">
                <a:tc>
                  <a:txBody>
                    <a:bodyPr/>
                    <a:lstStyle/>
                    <a:p>
                      <a:pPr marL="0" marR="0">
                        <a:lnSpc>
                          <a:spcPct val="107000"/>
                        </a:lnSpc>
                        <a:spcBef>
                          <a:spcPts val="0"/>
                        </a:spcBef>
                        <a:spcAft>
                          <a:spcPts val="0"/>
                        </a:spcAft>
                      </a:pPr>
                      <a:r>
                        <a:rPr lang="en-US" sz="1200">
                          <a:effectLst/>
                        </a:rPr>
                        <a:t>Soil*Feed</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1</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0.86250971</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0.86250971</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0.17</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0.6801</a:t>
                      </a:r>
                      <a:endParaRPr lang="en-US" sz="1100">
                        <a:effectLst/>
                        <a:latin typeface="Calibri" charset="0"/>
                        <a:ea typeface="Calibri" charset="0"/>
                        <a:cs typeface="Times New Roman" charset="0"/>
                      </a:endParaRPr>
                    </a:p>
                  </a:txBody>
                  <a:tcPr marL="47625" marR="47625" marT="47625" marB="47625"/>
                </a:tc>
              </a:tr>
              <a:tr h="290957">
                <a:tc>
                  <a:txBody>
                    <a:bodyPr/>
                    <a:lstStyle/>
                    <a:p>
                      <a:pPr marL="0" marR="0">
                        <a:lnSpc>
                          <a:spcPct val="107000"/>
                        </a:lnSpc>
                        <a:spcBef>
                          <a:spcPts val="0"/>
                        </a:spcBef>
                        <a:spcAft>
                          <a:spcPts val="0"/>
                        </a:spcAft>
                      </a:pPr>
                      <a:r>
                        <a:rPr lang="en-US" sz="1200">
                          <a:effectLst/>
                        </a:rPr>
                        <a:t>Days*Feed</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2</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13.32702020</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6.66351010</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1.34</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0.2767</a:t>
                      </a:r>
                      <a:endParaRPr lang="en-US" sz="1100">
                        <a:effectLst/>
                        <a:latin typeface="Calibri" charset="0"/>
                        <a:ea typeface="Calibri" charset="0"/>
                        <a:cs typeface="Times New Roman" charset="0"/>
                      </a:endParaRPr>
                    </a:p>
                  </a:txBody>
                  <a:tcPr marL="47625" marR="47625" marT="47625" marB="47625"/>
                </a:tc>
              </a:tr>
              <a:tr h="290957">
                <a:tc>
                  <a:txBody>
                    <a:bodyPr/>
                    <a:lstStyle/>
                    <a:p>
                      <a:pPr marL="0" marR="0">
                        <a:lnSpc>
                          <a:spcPct val="107000"/>
                        </a:lnSpc>
                        <a:spcBef>
                          <a:spcPts val="0"/>
                        </a:spcBef>
                        <a:spcAft>
                          <a:spcPts val="0"/>
                        </a:spcAft>
                      </a:pPr>
                      <a:r>
                        <a:rPr lang="en-US" sz="1200" dirty="0">
                          <a:effectLst/>
                        </a:rPr>
                        <a:t>Soil*Days*Feed</a:t>
                      </a:r>
                      <a:endParaRPr lang="en-US" sz="1100" dirty="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2</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20.81944444</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10.40972222</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2.09</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dirty="0">
                          <a:effectLst/>
                        </a:rPr>
                        <a:t>0.1402</a:t>
                      </a:r>
                      <a:endParaRPr lang="en-US" sz="1100" dirty="0">
                        <a:effectLst/>
                        <a:latin typeface="Calibri" charset="0"/>
                        <a:ea typeface="Calibri" charset="0"/>
                        <a:cs typeface="Times New Roman" charset="0"/>
                      </a:endParaRPr>
                    </a:p>
                  </a:txBody>
                  <a:tcPr marL="47625" marR="47625" marT="47625" marB="47625"/>
                </a:tc>
              </a:tr>
              <a:tr h="290957">
                <a:tc>
                  <a:txBody>
                    <a:bodyPr/>
                    <a:lstStyle/>
                    <a:p>
                      <a:pPr marL="0" marR="0">
                        <a:lnSpc>
                          <a:spcPct val="107000"/>
                        </a:lnSpc>
                        <a:spcBef>
                          <a:spcPts val="0"/>
                        </a:spcBef>
                        <a:spcAft>
                          <a:spcPts val="0"/>
                        </a:spcAft>
                      </a:pPr>
                      <a:r>
                        <a:rPr lang="en-US" sz="1200" b="1" dirty="0">
                          <a:effectLst/>
                          <a:latin typeface="Times New Roman" charset="0"/>
                          <a:ea typeface="Times New Roman" charset="0"/>
                          <a:cs typeface="Times New Roman" charset="0"/>
                        </a:rPr>
                        <a:t>Error</a:t>
                      </a:r>
                      <a:endParaRPr lang="en-US" sz="1100" dirty="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latin typeface="Times New Roman" charset="0"/>
                          <a:ea typeface="Times New Roman" charset="0"/>
                          <a:cs typeface="Times New Roman" charset="0"/>
                        </a:rPr>
                        <a:t>32</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latin typeface="Times New Roman" charset="0"/>
                          <a:ea typeface="Times New Roman" charset="0"/>
                          <a:cs typeface="Times New Roman" charset="0"/>
                        </a:rPr>
                        <a:t>159.3750000</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latin typeface="Times New Roman" charset="0"/>
                          <a:ea typeface="Times New Roman" charset="0"/>
                          <a:cs typeface="Times New Roman" charset="0"/>
                        </a:rPr>
                        <a:t>4.9804687</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endParaRPr lang="en-US" sz="1100" dirty="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endParaRPr lang="en-US" sz="1100" dirty="0">
                        <a:effectLst/>
                        <a:latin typeface="Calibri" charset="0"/>
                        <a:ea typeface="Calibri" charset="0"/>
                        <a:cs typeface="Times New Roman" charset="0"/>
                      </a:endParaRPr>
                    </a:p>
                  </a:txBody>
                  <a:tcPr marL="47625" marR="47625" marT="47625" marB="47625"/>
                </a:tc>
              </a:tr>
              <a:tr h="290957">
                <a:tc>
                  <a:txBody>
                    <a:bodyPr/>
                    <a:lstStyle/>
                    <a:p>
                      <a:pPr marL="0" marR="0">
                        <a:lnSpc>
                          <a:spcPct val="107000"/>
                        </a:lnSpc>
                        <a:spcBef>
                          <a:spcPts val="0"/>
                        </a:spcBef>
                        <a:spcAft>
                          <a:spcPts val="0"/>
                        </a:spcAft>
                      </a:pPr>
                      <a:r>
                        <a:rPr lang="en-US" sz="1200" b="1">
                          <a:effectLst/>
                          <a:latin typeface="Times New Roman" charset="0"/>
                          <a:ea typeface="Times New Roman" charset="0"/>
                          <a:cs typeface="Times New Roman" charset="0"/>
                        </a:rPr>
                        <a:t>Corrected Total</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latin typeface="Times New Roman" charset="0"/>
                          <a:ea typeface="Times New Roman" charset="0"/>
                          <a:cs typeface="Times New Roman" charset="0"/>
                        </a:rPr>
                        <a:t>43</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latin typeface="Times New Roman" charset="0"/>
                          <a:ea typeface="Times New Roman" charset="0"/>
                          <a:cs typeface="Times New Roman" charset="0"/>
                        </a:rPr>
                        <a:t>224.3863636</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dirty="0">
                          <a:effectLst/>
                          <a:latin typeface="Times New Roman" charset="0"/>
                          <a:ea typeface="Times New Roman" charset="0"/>
                          <a:cs typeface="Times New Roman" charset="0"/>
                        </a:rPr>
                        <a:t> </a:t>
                      </a:r>
                      <a:endParaRPr lang="en-US" sz="1100" dirty="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endParaRPr lang="en-US" sz="1100" dirty="0">
                        <a:effectLst/>
                        <a:latin typeface="Calibri" charset="0"/>
                        <a:ea typeface="Calibri" charset="0"/>
                        <a:cs typeface="Times New Roman" charset="0"/>
                      </a:endParaRPr>
                    </a:p>
                  </a:txBody>
                  <a:tcPr marL="47625" marR="47625" marT="47625" marB="47625"/>
                </a:tc>
              </a:tr>
            </a:tbl>
          </a:graphicData>
        </a:graphic>
      </p:graphicFrame>
    </p:spTree>
    <p:extLst>
      <p:ext uri="{BB962C8B-B14F-4D97-AF65-F5344CB8AC3E}">
        <p14:creationId xmlns:p14="http://schemas.microsoft.com/office/powerpoint/2010/main" val="1979359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lstStyle/>
          <a:p>
            <a:r>
              <a:rPr lang="en-US" dirty="0" smtClean="0"/>
              <a:t>The Feed*Soil interaction for the days to germination was the only thing that was significant for the data</a:t>
            </a:r>
          </a:p>
          <a:p>
            <a:r>
              <a:rPr lang="en-US" dirty="0" smtClean="0"/>
              <a:t>There were no factors or their interactions that were significant to seedling height at the end of the experiment</a:t>
            </a:r>
          </a:p>
        </p:txBody>
      </p:sp>
    </p:spTree>
    <p:extLst>
      <p:ext uri="{BB962C8B-B14F-4D97-AF65-F5344CB8AC3E}">
        <p14:creationId xmlns:p14="http://schemas.microsoft.com/office/powerpoint/2010/main" val="933108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lnSpcReduction="10000"/>
          </a:bodyPr>
          <a:lstStyle/>
          <a:p>
            <a:r>
              <a:rPr lang="en-US" dirty="0" smtClean="0"/>
              <a:t>Wanted to determine what factors had an impact on tomato growth</a:t>
            </a:r>
          </a:p>
          <a:p>
            <a:pPr marL="0" indent="0">
              <a:buNone/>
            </a:pPr>
            <a:r>
              <a:rPr lang="en-US" dirty="0"/>
              <a:t>	</a:t>
            </a:r>
            <a:r>
              <a:rPr lang="en-US" dirty="0" smtClean="0"/>
              <a:t> for future gardening use</a:t>
            </a:r>
          </a:p>
          <a:p>
            <a:r>
              <a:rPr lang="en-US" dirty="0" smtClean="0"/>
              <a:t>4 week long experiment</a:t>
            </a:r>
          </a:p>
          <a:p>
            <a:r>
              <a:rPr lang="en-US" dirty="0" smtClean="0"/>
              <a:t>Days to Germination: days until the seed sprouts</a:t>
            </a:r>
          </a:p>
          <a:p>
            <a:r>
              <a:rPr lang="en-US" dirty="0" smtClean="0"/>
              <a:t>Seedling height after completion of experiment</a:t>
            </a:r>
          </a:p>
          <a:p>
            <a:r>
              <a:rPr lang="en-US" dirty="0" smtClean="0"/>
              <a:t>Factors used in analysis</a:t>
            </a:r>
          </a:p>
          <a:p>
            <a:pPr lvl="1"/>
            <a:r>
              <a:rPr lang="en-US" dirty="0" smtClean="0"/>
              <a:t>Days between watering</a:t>
            </a:r>
          </a:p>
          <a:p>
            <a:pPr lvl="2"/>
            <a:r>
              <a:rPr lang="en-US" dirty="0" smtClean="0"/>
              <a:t>0, 1, or 2 days</a:t>
            </a:r>
          </a:p>
          <a:p>
            <a:pPr lvl="1"/>
            <a:r>
              <a:rPr lang="en-US" dirty="0" smtClean="0"/>
              <a:t>Soil Type</a:t>
            </a:r>
          </a:p>
          <a:p>
            <a:pPr lvl="1"/>
            <a:r>
              <a:rPr lang="en-US" dirty="0" smtClean="0"/>
              <a:t>Tomato feed or no tomato feed</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485521" y="3422737"/>
            <a:ext cx="3432132" cy="2574099"/>
          </a:xfrm>
          <a:prstGeom prst="rect">
            <a:avLst/>
          </a:prstGeom>
        </p:spPr>
      </p:pic>
    </p:spTree>
    <p:extLst>
      <p:ext uri="{BB962C8B-B14F-4D97-AF65-F5344CB8AC3E}">
        <p14:creationId xmlns:p14="http://schemas.microsoft.com/office/powerpoint/2010/main" val="8494356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a:xfrm>
            <a:off x="685800" y="1806402"/>
            <a:ext cx="10131425" cy="3649133"/>
          </a:xfrm>
        </p:spPr>
        <p:txBody>
          <a:bodyPr/>
          <a:lstStyle/>
          <a:p>
            <a:r>
              <a:rPr lang="en-US" dirty="0" smtClean="0"/>
              <a:t>A lot of the plants in the non-organic soil didn’t sprout. Only 7 out of the 36 in the bed sprouted. </a:t>
            </a:r>
          </a:p>
          <a:p>
            <a:pPr lvl="1"/>
            <a:r>
              <a:rPr lang="en-US" dirty="0" smtClean="0"/>
              <a:t>Increased time to germination due to soil composition or other factors due to soil</a:t>
            </a:r>
          </a:p>
          <a:p>
            <a:pPr lvl="2"/>
            <a:r>
              <a:rPr lang="en-US" dirty="0" smtClean="0"/>
              <a:t>Soil less absorbent than non-organic, seeds may have been carried away by water.</a:t>
            </a:r>
          </a:p>
          <a:p>
            <a:pPr lvl="1"/>
            <a:r>
              <a:rPr lang="en-US" dirty="0" smtClean="0"/>
              <a:t>Unlikely explanation: a lot of bad seeds</a:t>
            </a:r>
          </a:p>
          <a:p>
            <a:r>
              <a:rPr lang="en-US" dirty="0" smtClean="0"/>
              <a:t>The point of having increased days between watering was to induce some form of water deprivation, but I think 2 tablespoons of water for each square was too much water, so they increased days between </a:t>
            </a:r>
            <a:r>
              <a:rPr lang="en-US" dirty="0" err="1" smtClean="0"/>
              <a:t>waterings</a:t>
            </a:r>
            <a:r>
              <a:rPr lang="en-US" dirty="0" smtClean="0"/>
              <a:t> had no effect. </a:t>
            </a:r>
          </a:p>
          <a:p>
            <a:pPr lvl="1"/>
            <a:r>
              <a:rPr lang="en-US" dirty="0" smtClean="0"/>
              <a:t>Next time I would reduce the amount of water substantially in order to (hopefully) get more interesting results</a:t>
            </a:r>
          </a:p>
        </p:txBody>
      </p:sp>
    </p:spTree>
    <p:extLst>
      <p:ext uri="{BB962C8B-B14F-4D97-AF65-F5344CB8AC3E}">
        <p14:creationId xmlns:p14="http://schemas.microsoft.com/office/powerpoint/2010/main" val="164981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things</a:t>
            </a:r>
            <a:endParaRPr lang="en-US" dirty="0"/>
          </a:p>
        </p:txBody>
      </p:sp>
      <p:sp>
        <p:nvSpPr>
          <p:cNvPr id="3" name="Content Placeholder 2"/>
          <p:cNvSpPr>
            <a:spLocks noGrp="1"/>
          </p:cNvSpPr>
          <p:nvPr>
            <p:ph idx="1"/>
          </p:nvPr>
        </p:nvSpPr>
        <p:spPr/>
        <p:txBody>
          <a:bodyPr/>
          <a:lstStyle/>
          <a:p>
            <a:r>
              <a:rPr lang="en-US" dirty="0"/>
              <a:t>The experiment was really short term. </a:t>
            </a:r>
            <a:endParaRPr lang="en-US" dirty="0" smtClean="0"/>
          </a:p>
          <a:p>
            <a:r>
              <a:rPr lang="en-US" dirty="0" smtClean="0"/>
              <a:t>Would </a:t>
            </a:r>
            <a:r>
              <a:rPr lang="en-US" dirty="0"/>
              <a:t>have been interested to carry this out long term and see the effect on the size of the tomato and possible seed production. </a:t>
            </a:r>
            <a:endParaRPr lang="en-US" dirty="0" smtClean="0"/>
          </a:p>
          <a:p>
            <a:r>
              <a:rPr lang="en-US" dirty="0" smtClean="0"/>
              <a:t>The tomato seedlings were also kept in my apartment due to the cold weather when the experiment started. Would be interesting to conduct something like this in a greenhouse. </a:t>
            </a:r>
          </a:p>
          <a:p>
            <a:r>
              <a:rPr lang="en-US" dirty="0" smtClean="0"/>
              <a:t>Would be interested in looking at the same effects but with a plant that is a harder to grow and keep alive</a:t>
            </a:r>
            <a:endParaRPr lang="en-US" dirty="0"/>
          </a:p>
          <a:p>
            <a:endParaRPr lang="en-US" dirty="0"/>
          </a:p>
        </p:txBody>
      </p:sp>
    </p:spTree>
    <p:extLst>
      <p:ext uri="{BB962C8B-B14F-4D97-AF65-F5344CB8AC3E}">
        <p14:creationId xmlns:p14="http://schemas.microsoft.com/office/powerpoint/2010/main" val="9913008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7529256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9502" y="2081665"/>
            <a:ext cx="10131427" cy="1468800"/>
          </a:xfrm>
        </p:spPr>
        <p:txBody>
          <a:bodyPr/>
          <a:lstStyle/>
          <a:p>
            <a:pPr algn="ctr"/>
            <a:r>
              <a:rPr lang="en-US" dirty="0" smtClean="0"/>
              <a:t>Questions?!</a:t>
            </a:r>
            <a:endParaRPr lang="en-US" dirty="0"/>
          </a:p>
        </p:txBody>
      </p:sp>
    </p:spTree>
    <p:extLst>
      <p:ext uri="{BB962C8B-B14F-4D97-AF65-F5344CB8AC3E}">
        <p14:creationId xmlns:p14="http://schemas.microsoft.com/office/powerpoint/2010/main" val="93347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design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2437" y="2930678"/>
            <a:ext cx="4192595" cy="3144446"/>
          </a:xfrm>
        </p:spPr>
      </p:pic>
      <p:sp>
        <p:nvSpPr>
          <p:cNvPr id="5" name="TextBox 4"/>
          <p:cNvSpPr txBox="1"/>
          <p:nvPr/>
        </p:nvSpPr>
        <p:spPr>
          <a:xfrm>
            <a:off x="685801" y="2065867"/>
            <a:ext cx="5451952" cy="3970318"/>
          </a:xfrm>
          <a:prstGeom prst="rect">
            <a:avLst/>
          </a:prstGeom>
          <a:noFill/>
        </p:spPr>
        <p:txBody>
          <a:bodyPr wrap="square" rtlCol="0">
            <a:spAutoFit/>
          </a:bodyPr>
          <a:lstStyle/>
          <a:p>
            <a:pPr marL="285750" indent="-285750">
              <a:buFont typeface="Arial" charset="0"/>
              <a:buChar char="•"/>
            </a:pPr>
            <a:r>
              <a:rPr lang="en-US" dirty="0" smtClean="0"/>
              <a:t>Planted one seed per square in two 36 square planters. </a:t>
            </a:r>
          </a:p>
          <a:p>
            <a:pPr marL="742950" lvl="1" indent="-285750">
              <a:buFont typeface="Arial" charset="0"/>
              <a:buChar char="•"/>
            </a:pPr>
            <a:r>
              <a:rPr lang="en-US" dirty="0" smtClean="0"/>
              <a:t>One of the 36 square planters had the organic soil, and the other had the non-organic soil</a:t>
            </a:r>
          </a:p>
          <a:p>
            <a:pPr marL="285750" indent="-285750">
              <a:buFont typeface="Arial" charset="0"/>
              <a:buChar char="•"/>
            </a:pPr>
            <a:r>
              <a:rPr lang="en-US" dirty="0" smtClean="0"/>
              <a:t>Each of the planter’s squares was then sectioned off to have tomato feed or no tomato feed and different number of days between </a:t>
            </a:r>
            <a:r>
              <a:rPr lang="en-US" dirty="0" err="1" smtClean="0"/>
              <a:t>waterings</a:t>
            </a:r>
            <a:r>
              <a:rPr lang="en-US" dirty="0" smtClean="0"/>
              <a:t>. </a:t>
            </a:r>
          </a:p>
          <a:p>
            <a:pPr marL="742950" lvl="1" indent="-285750">
              <a:buFont typeface="Arial" charset="0"/>
              <a:buChar char="•"/>
            </a:pPr>
            <a:r>
              <a:rPr lang="en-US" dirty="0" smtClean="0"/>
              <a:t>There were six replicates for each of the different factor combinations, making a total of 72 individual plants</a:t>
            </a:r>
          </a:p>
          <a:p>
            <a:pPr marL="742950" lvl="1" indent="-285750">
              <a:buFont typeface="Arial" charset="0"/>
              <a:buChar char="•"/>
            </a:pPr>
            <a:r>
              <a:rPr lang="en-US" dirty="0" smtClean="0"/>
              <a:t>The location of the different factors were chosen by random selection using a random number generator with the different factors and replicates used as a different number.</a:t>
            </a:r>
            <a:endParaRPr lang="en-US" dirty="0"/>
          </a:p>
        </p:txBody>
      </p:sp>
    </p:spTree>
    <p:extLst>
      <p:ext uri="{BB962C8B-B14F-4D97-AF65-F5344CB8AC3E}">
        <p14:creationId xmlns:p14="http://schemas.microsoft.com/office/powerpoint/2010/main" val="64212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a:t>
            </a:r>
            <a:endParaRPr lang="en-US" dirty="0"/>
          </a:p>
        </p:txBody>
      </p:sp>
      <p:sp>
        <p:nvSpPr>
          <p:cNvPr id="3" name="Content Placeholder 2"/>
          <p:cNvSpPr>
            <a:spLocks noGrp="1"/>
          </p:cNvSpPr>
          <p:nvPr>
            <p:ph idx="1"/>
          </p:nvPr>
        </p:nvSpPr>
        <p:spPr>
          <a:xfrm>
            <a:off x="685801" y="1753645"/>
            <a:ext cx="10131425" cy="4037556"/>
          </a:xfrm>
        </p:spPr>
        <p:txBody>
          <a:bodyPr/>
          <a:lstStyle/>
          <a:p>
            <a:r>
              <a:rPr lang="en-US" dirty="0" smtClean="0"/>
              <a:t>After the plants were planted, they were watered with 3 tablespoons of water initially to ensure the soil was not dry. </a:t>
            </a:r>
          </a:p>
          <a:p>
            <a:pPr lvl="1"/>
            <a:r>
              <a:rPr lang="en-US" dirty="0" smtClean="0"/>
              <a:t>For the duration of the experiment each of the plants were watered with 2 tablespoons of water on their designated days of watering (Recall every 0, 1, or 2 days)</a:t>
            </a:r>
          </a:p>
          <a:p>
            <a:r>
              <a:rPr lang="en-US" dirty="0" smtClean="0"/>
              <a:t>Plants that were given tomato feed were watered with 1 tablespoon of feed per gallon of water per suggestion for seeds and seedlings on the tomato feed and only watered with that water once a week as recommended by the tomato feed brand. </a:t>
            </a:r>
          </a:p>
          <a:p>
            <a:r>
              <a:rPr lang="en-US" dirty="0" smtClean="0"/>
              <a:t>Plant beds were check every day and watered every day at approximately 6pm</a:t>
            </a:r>
          </a:p>
          <a:p>
            <a:pPr lvl="1"/>
            <a:r>
              <a:rPr lang="en-US" dirty="0" smtClean="0"/>
              <a:t>Germination dates were recorded at this time</a:t>
            </a:r>
          </a:p>
          <a:p>
            <a:pPr lvl="1"/>
            <a:r>
              <a:rPr lang="en-US" dirty="0" smtClean="0"/>
              <a:t>Seedling growth was measured in centimeters at the end of the experiment</a:t>
            </a:r>
            <a:endParaRPr lang="en-US" dirty="0"/>
          </a:p>
        </p:txBody>
      </p:sp>
    </p:spTree>
    <p:extLst>
      <p:ext uri="{BB962C8B-B14F-4D97-AF65-F5344CB8AC3E}">
        <p14:creationId xmlns:p14="http://schemas.microsoft.com/office/powerpoint/2010/main" val="1313576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308975"/>
            <a:ext cx="10131425" cy="1456267"/>
          </a:xfrm>
        </p:spPr>
        <p:txBody>
          <a:bodyPr/>
          <a:lstStyle/>
          <a:p>
            <a:r>
              <a:rPr lang="en-US" dirty="0" smtClean="0"/>
              <a:t>Data analysis</a:t>
            </a:r>
            <a:endParaRPr lang="en-US" dirty="0"/>
          </a:p>
        </p:txBody>
      </p:sp>
      <mc:AlternateContent xmlns:mc="http://schemas.openxmlformats.org/markup-compatibility/2006">
        <mc:Choice xmlns:a14="http://schemas.microsoft.com/office/drawing/2010/main" Requires="a14">
          <p:graphicFrame>
            <p:nvGraphicFramePr>
              <p:cNvPr id="4" name="Content Placeholder 3"/>
              <p:cNvGraphicFramePr>
                <a:graphicFrameLocks noGrp="1"/>
              </p:cNvGraphicFramePr>
              <p:nvPr>
                <p:ph idx="1"/>
                <p:extLst>
                  <p:ext uri="{D42A27DB-BD31-4B8C-83A1-F6EECF244321}">
                    <p14:modId xmlns:p14="http://schemas.microsoft.com/office/powerpoint/2010/main" val="1166153525"/>
                  </p:ext>
                </p:extLst>
              </p:nvPr>
            </p:nvGraphicFramePr>
            <p:xfrm>
              <a:off x="497910" y="1502710"/>
              <a:ext cx="10131426" cy="5016693"/>
            </p:xfrm>
            <a:graphic>
              <a:graphicData uri="http://schemas.openxmlformats.org/drawingml/2006/table">
                <a:tbl>
                  <a:tblPr firstRow="1" bandRow="1">
                    <a:tableStyleId>{5C22544A-7EE6-4342-B048-85BDC9FD1C3A}</a:tableStyleId>
                  </a:tblPr>
                  <a:tblGrid>
                    <a:gridCol w="1688571"/>
                    <a:gridCol w="1688571"/>
                    <a:gridCol w="1688571"/>
                    <a:gridCol w="1688571"/>
                    <a:gridCol w="1688571"/>
                    <a:gridCol w="1688571"/>
                  </a:tblGrid>
                  <a:tr h="370840">
                    <a:tc>
                      <a:txBody>
                        <a:bodyPr/>
                        <a:lstStyle/>
                        <a:p>
                          <a:r>
                            <a:rPr lang="en-US" dirty="0" smtClean="0"/>
                            <a:t>Source</a:t>
                          </a:r>
                          <a:r>
                            <a:rPr lang="en-US" baseline="0" dirty="0" smtClean="0"/>
                            <a:t> of Variation</a:t>
                          </a:r>
                          <a:endParaRPr lang="en-US" dirty="0"/>
                        </a:p>
                      </a:txBody>
                      <a:tcPr/>
                    </a:tc>
                    <a:tc>
                      <a:txBody>
                        <a:bodyPr/>
                        <a:lstStyle/>
                        <a:p>
                          <a:r>
                            <a:rPr lang="en-US" dirty="0" smtClean="0"/>
                            <a:t>Sum</a:t>
                          </a:r>
                          <a:r>
                            <a:rPr lang="en-US" baseline="0" dirty="0" smtClean="0"/>
                            <a:t> of Squares</a:t>
                          </a:r>
                          <a:endParaRPr lang="en-US" dirty="0"/>
                        </a:p>
                      </a:txBody>
                      <a:tcPr/>
                    </a:tc>
                    <a:tc>
                      <a:txBody>
                        <a:bodyPr/>
                        <a:lstStyle/>
                        <a:p>
                          <a:r>
                            <a:rPr lang="en-US" dirty="0" smtClean="0"/>
                            <a:t>Degrees of Freedom</a:t>
                          </a:r>
                          <a:endParaRPr lang="en-US" dirty="0"/>
                        </a:p>
                      </a:txBody>
                      <a:tcPr/>
                    </a:tc>
                    <a:tc>
                      <a:txBody>
                        <a:bodyPr/>
                        <a:lstStyle/>
                        <a:p>
                          <a:r>
                            <a:rPr lang="en-US" dirty="0" smtClean="0"/>
                            <a:t>Mean</a:t>
                          </a:r>
                          <a:r>
                            <a:rPr lang="en-US" baseline="0" dirty="0" smtClean="0"/>
                            <a:t> Square</a:t>
                          </a:r>
                          <a:endParaRPr lang="en-US" dirty="0"/>
                        </a:p>
                      </a:txBody>
                      <a:tcPr/>
                    </a:tc>
                    <a:tc>
                      <a:txBody>
                        <a:bodyPr/>
                        <a:lstStyle/>
                        <a:p>
                          <a14:m>
                            <m:oMathPara xmlns:m="http://schemas.openxmlformats.org/officeDocument/2006/math">
                              <m:oMathParaPr>
                                <m:jc m:val="centerGroup"/>
                              </m:oMathParaPr>
                              <m:oMath xmlns:m="http://schemas.openxmlformats.org/officeDocument/2006/math">
                                <m:sSub>
                                  <m:sSubPr>
                                    <m:ctrlPr>
                                      <a:rPr lang="en-US" b="1" i="1" smtClean="0">
                                        <a:latin typeface="Cambria Math" charset="0"/>
                                      </a:rPr>
                                    </m:ctrlPr>
                                  </m:sSubPr>
                                  <m:e>
                                    <m:r>
                                      <a:rPr lang="en-US" b="1" i="1" smtClean="0">
                                        <a:latin typeface="Cambria Math" charset="0"/>
                                      </a:rPr>
                                      <m:t>𝑭</m:t>
                                    </m:r>
                                  </m:e>
                                  <m:sub>
                                    <m:r>
                                      <a:rPr lang="en-US" b="1" i="1" smtClean="0">
                                        <a:latin typeface="Cambria Math" charset="0"/>
                                      </a:rPr>
                                      <m:t>𝟎</m:t>
                                    </m:r>
                                  </m:sub>
                                </m:sSub>
                              </m:oMath>
                            </m:oMathPara>
                          </a14:m>
                          <a:endParaRPr lang="en-US" dirty="0"/>
                        </a:p>
                      </a:txBody>
                      <a:tcPr/>
                    </a:tc>
                    <a:tc>
                      <a:txBody>
                        <a:bodyPr/>
                        <a:lstStyle/>
                        <a:p>
                          <a:r>
                            <a:rPr lang="en-US" dirty="0" smtClean="0"/>
                            <a:t>P-value</a:t>
                          </a:r>
                          <a:endParaRPr lang="en-US" dirty="0"/>
                        </a:p>
                      </a:txBody>
                      <a:tcPr/>
                    </a:tc>
                  </a:tr>
                  <a:tr h="370840">
                    <a:tc>
                      <a:txBody>
                        <a:bodyPr/>
                        <a:lstStyle/>
                        <a:p>
                          <a:r>
                            <a:rPr lang="en-US" dirty="0" smtClean="0"/>
                            <a:t>Days</a:t>
                          </a:r>
                          <a:r>
                            <a:rPr lang="en-US" baseline="0" dirty="0" smtClean="0"/>
                            <a:t> Between Watering (D)</a:t>
                          </a:r>
                          <a:endParaRPr lang="en-US" dirty="0"/>
                        </a:p>
                      </a:txBody>
                      <a:tcPr/>
                    </a:tc>
                    <a:tc>
                      <a:txBody>
                        <a:bodyPr/>
                        <a:lstStyle/>
                        <a:p>
                          <a:r>
                            <a:rPr lang="en-US" dirty="0" err="1" smtClean="0"/>
                            <a:t>SS</a:t>
                          </a:r>
                          <a:r>
                            <a:rPr lang="en-US" baseline="-25000" dirty="0" err="1" smtClean="0"/>
                            <a:t>days</a:t>
                          </a:r>
                          <a:endParaRPr lang="en-US" dirty="0"/>
                        </a:p>
                      </a:txBody>
                      <a:tcPr/>
                    </a:tc>
                    <a:tc>
                      <a:txBody>
                        <a:bodyPr/>
                        <a:lstStyle/>
                        <a:p>
                          <a:r>
                            <a:rPr lang="en-US" dirty="0" smtClean="0"/>
                            <a:t>a-1</a:t>
                          </a:r>
                          <a:endParaRPr lang="en-US" dirty="0"/>
                        </a:p>
                      </a:txBody>
                      <a:tcPr/>
                    </a:tc>
                    <a:tc>
                      <a:txBody>
                        <a:bodyPr/>
                        <a:lstStyle/>
                        <a:p>
                          <a14:m>
                            <m:oMathPara xmlns:m="http://schemas.openxmlformats.org/officeDocument/2006/math">
                              <m:oMathParaPr>
                                <m:jc m:val="centerGroup"/>
                              </m:oMathParaPr>
                              <m:oMath xmlns:m="http://schemas.openxmlformats.org/officeDocument/2006/math">
                                <m:r>
                                  <a:rPr lang="en-US" sz="1100" b="0" i="1" smtClean="0">
                                    <a:latin typeface="Cambria Math" charset="0"/>
                                  </a:rPr>
                                  <m:t>𝑀</m:t>
                                </m:r>
                                <m:sSub>
                                  <m:sSubPr>
                                    <m:ctrlPr>
                                      <a:rPr lang="en-US" sz="1100" b="0" i="1" smtClean="0">
                                        <a:latin typeface="Cambria Math" charset="0"/>
                                      </a:rPr>
                                    </m:ctrlPr>
                                  </m:sSubPr>
                                  <m:e>
                                    <m:r>
                                      <a:rPr lang="en-US" sz="1100" b="0" i="1" smtClean="0">
                                        <a:latin typeface="Cambria Math" charset="0"/>
                                      </a:rPr>
                                      <m:t>𝑆</m:t>
                                    </m:r>
                                  </m:e>
                                  <m:sub>
                                    <m:r>
                                      <a:rPr lang="en-US" sz="1100" b="0" i="1" smtClean="0">
                                        <a:latin typeface="Cambria Math" charset="0"/>
                                      </a:rPr>
                                      <m:t>𝑑𝑎𝑦𝑠</m:t>
                                    </m:r>
                                  </m:sub>
                                </m:sSub>
                                <m:r>
                                  <a:rPr lang="en-US" sz="1100" b="0" i="1" smtClean="0">
                                    <a:latin typeface="Cambria Math" charset="0"/>
                                  </a:rPr>
                                  <m:t>=</m:t>
                                </m:r>
                                <m:f>
                                  <m:fPr>
                                    <m:ctrlPr>
                                      <a:rPr lang="en-US" sz="1100" b="0" i="1" smtClean="0">
                                        <a:latin typeface="Cambria Math" charset="0"/>
                                      </a:rPr>
                                    </m:ctrlPr>
                                  </m:fPr>
                                  <m:num>
                                    <m:r>
                                      <a:rPr lang="en-US" sz="1100" b="0" i="1" smtClean="0">
                                        <a:latin typeface="Cambria Math" charset="0"/>
                                      </a:rPr>
                                      <m:t>𝑆</m:t>
                                    </m:r>
                                    <m:sSub>
                                      <m:sSubPr>
                                        <m:ctrlPr>
                                          <a:rPr lang="en-US" sz="1100" b="0" i="1" smtClean="0">
                                            <a:latin typeface="Cambria Math" charset="0"/>
                                          </a:rPr>
                                        </m:ctrlPr>
                                      </m:sSubPr>
                                      <m:e>
                                        <m:r>
                                          <a:rPr lang="en-US" sz="1100" b="0" i="1" smtClean="0">
                                            <a:latin typeface="Cambria Math" charset="0"/>
                                          </a:rPr>
                                          <m:t>𝑆</m:t>
                                        </m:r>
                                      </m:e>
                                      <m:sub>
                                        <m:r>
                                          <a:rPr lang="en-US" sz="1100" b="0" i="1" smtClean="0">
                                            <a:latin typeface="Cambria Math" charset="0"/>
                                          </a:rPr>
                                          <m:t>𝑑𝑎𝑦𝑠</m:t>
                                        </m:r>
                                      </m:sub>
                                    </m:sSub>
                                  </m:num>
                                  <m:den>
                                    <m:r>
                                      <a:rPr lang="en-US" sz="1100" b="0" i="1" smtClean="0">
                                        <a:latin typeface="Cambria Math" charset="0"/>
                                      </a:rPr>
                                      <m:t>𝑎</m:t>
                                    </m:r>
                                    <m:r>
                                      <a:rPr lang="en-US" sz="1100" b="0" i="1" smtClean="0">
                                        <a:latin typeface="Cambria Math" charset="0"/>
                                      </a:rPr>
                                      <m:t>−1</m:t>
                                    </m:r>
                                  </m:den>
                                </m:f>
                              </m:oMath>
                            </m:oMathPara>
                          </a14:m>
                          <a:endParaRPr lang="en-US" sz="1100" dirty="0"/>
                        </a:p>
                      </a:txBody>
                      <a:tcPr/>
                    </a:tc>
                    <a:tc>
                      <a:txBody>
                        <a:bodyPr/>
                        <a:lstStyle/>
                        <a:p>
                          <a14:m>
                            <m:oMathPara xmlns:m="http://schemas.openxmlformats.org/officeDocument/2006/math">
                              <m:oMathParaPr>
                                <m:jc m:val="centerGroup"/>
                              </m:oMathParaPr>
                              <m:oMath xmlns:m="http://schemas.openxmlformats.org/officeDocument/2006/math">
                                <m:sSub>
                                  <m:sSubPr>
                                    <m:ctrlPr>
                                      <a:rPr lang="en-US" sz="1200" b="0" i="1" smtClean="0">
                                        <a:latin typeface="Cambria Math" charset="0"/>
                                      </a:rPr>
                                    </m:ctrlPr>
                                  </m:sSubPr>
                                  <m:e>
                                    <m:r>
                                      <a:rPr lang="en-US" sz="1200" b="0" i="1" smtClean="0">
                                        <a:latin typeface="Cambria Math" charset="0"/>
                                      </a:rPr>
                                      <m:t>𝐹</m:t>
                                    </m:r>
                                  </m:e>
                                  <m:sub>
                                    <m:r>
                                      <a:rPr lang="en-US" sz="1200" b="0" i="1" smtClean="0">
                                        <a:latin typeface="Cambria Math" charset="0"/>
                                      </a:rPr>
                                      <m:t>0</m:t>
                                    </m:r>
                                  </m:sub>
                                </m:sSub>
                                <m:r>
                                  <a:rPr lang="en-US" sz="1200" b="0" i="1" smtClean="0">
                                    <a:latin typeface="Cambria Math" charset="0"/>
                                  </a:rPr>
                                  <m:t>=</m:t>
                                </m:r>
                                <m:f>
                                  <m:fPr>
                                    <m:ctrlPr>
                                      <a:rPr lang="en-US" sz="1200" b="0" i="1" smtClean="0">
                                        <a:latin typeface="Cambria Math" charset="0"/>
                                      </a:rPr>
                                    </m:ctrlPr>
                                  </m:fPr>
                                  <m:num>
                                    <m:r>
                                      <a:rPr lang="en-US" sz="1200" b="0" i="1" smtClean="0">
                                        <a:latin typeface="Cambria Math" charset="0"/>
                                      </a:rPr>
                                      <m:t>𝑀</m:t>
                                    </m:r>
                                    <m:sSub>
                                      <m:sSubPr>
                                        <m:ctrlPr>
                                          <a:rPr lang="en-US" sz="1200" b="0" i="1" smtClean="0">
                                            <a:latin typeface="Cambria Math" charset="0"/>
                                          </a:rPr>
                                        </m:ctrlPr>
                                      </m:sSubPr>
                                      <m:e>
                                        <m:r>
                                          <a:rPr lang="en-US" sz="1200" b="0" i="1" smtClean="0">
                                            <a:latin typeface="Cambria Math" charset="0"/>
                                          </a:rPr>
                                          <m:t>𝑆</m:t>
                                        </m:r>
                                      </m:e>
                                      <m:sub>
                                        <m:r>
                                          <a:rPr lang="en-US" sz="1200" b="0" i="1" smtClean="0">
                                            <a:latin typeface="Cambria Math" charset="0"/>
                                          </a:rPr>
                                          <m:t>𝑑𝑎𝑦𝑠</m:t>
                                        </m:r>
                                      </m:sub>
                                    </m:sSub>
                                  </m:num>
                                  <m:den>
                                    <m:r>
                                      <a:rPr lang="en-US" sz="1200" b="0" i="1" smtClean="0">
                                        <a:latin typeface="Cambria Math" charset="0"/>
                                      </a:rPr>
                                      <m:t>𝑀</m:t>
                                    </m:r>
                                    <m:sSub>
                                      <m:sSubPr>
                                        <m:ctrlPr>
                                          <a:rPr lang="en-US" sz="1200" b="0" i="1" smtClean="0">
                                            <a:latin typeface="Cambria Math" charset="0"/>
                                          </a:rPr>
                                        </m:ctrlPr>
                                      </m:sSubPr>
                                      <m:e>
                                        <m:r>
                                          <a:rPr lang="en-US" sz="1200" b="0" i="1" smtClean="0">
                                            <a:latin typeface="Cambria Math" charset="0"/>
                                          </a:rPr>
                                          <m:t>𝑆</m:t>
                                        </m:r>
                                      </m:e>
                                      <m:sub>
                                        <m:r>
                                          <a:rPr lang="en-US" sz="1200" b="0" i="1" smtClean="0">
                                            <a:latin typeface="Cambria Math" charset="0"/>
                                          </a:rPr>
                                          <m:t>𝐸</m:t>
                                        </m:r>
                                      </m:sub>
                                    </m:sSub>
                                  </m:den>
                                </m:f>
                              </m:oMath>
                            </m:oMathPara>
                          </a14:m>
                          <a:endParaRPr lang="en-US" sz="1200" dirty="0"/>
                        </a:p>
                      </a:txBody>
                      <a:tcPr/>
                    </a:tc>
                    <a:tc>
                      <a:txBody>
                        <a:bodyPr/>
                        <a:lstStyle/>
                        <a:p>
                          <a:r>
                            <a:rPr lang="en-US" sz="1200" dirty="0" smtClean="0"/>
                            <a:t>p(F</a:t>
                          </a:r>
                          <a:r>
                            <a:rPr lang="en-US" sz="1200" baseline="-25000" dirty="0" smtClean="0"/>
                            <a:t>a-1,abc(n-1)</a:t>
                          </a:r>
                          <a14:m>
                            <m:oMath xmlns:m="http://schemas.openxmlformats.org/officeDocument/2006/math">
                              <m:r>
                                <a:rPr lang="en-US" sz="1200" i="1" baseline="0" smtClean="0">
                                  <a:latin typeface="Cambria Math" charset="0"/>
                                  <a:ea typeface="Cambria Math" charset="0"/>
                                  <a:cs typeface="Cambria Math" charset="0"/>
                                </a:rPr>
                                <m:t>≤</m:t>
                              </m:r>
                              <m:r>
                                <m:rPr>
                                  <m:nor/>
                                </m:rPr>
                                <a:rPr lang="en-US" sz="1200" baseline="0" dirty="0" smtClean="0"/>
                                <m:t>F</m:t>
                              </m:r>
                              <m:r>
                                <m:rPr>
                                  <m:nor/>
                                </m:rPr>
                                <a:rPr lang="en-US" sz="1200" baseline="-25000" dirty="0" smtClean="0"/>
                                <m:t>0</m:t>
                              </m:r>
                            </m:oMath>
                          </a14:m>
                          <a:r>
                            <a:rPr lang="en-US" sz="1200" baseline="0" dirty="0" smtClean="0"/>
                            <a:t>)</a:t>
                          </a:r>
                          <a:endParaRPr lang="en-US" sz="1200" baseline="0" dirty="0"/>
                        </a:p>
                      </a:txBody>
                      <a:tcPr/>
                    </a:tc>
                  </a:tr>
                  <a:tr h="370840">
                    <a:tc>
                      <a:txBody>
                        <a:bodyPr/>
                        <a:lstStyle/>
                        <a:p>
                          <a:r>
                            <a:rPr lang="en-US" dirty="0" smtClean="0"/>
                            <a:t>Tomato Feed (T)</a:t>
                          </a:r>
                          <a:endParaRPr lang="en-US" dirty="0"/>
                        </a:p>
                      </a:txBody>
                      <a:tcPr/>
                    </a:tc>
                    <a:tc>
                      <a:txBody>
                        <a:bodyPr/>
                        <a:lstStyle/>
                        <a:p>
                          <a:r>
                            <a:rPr lang="en-US" dirty="0" err="1" smtClean="0"/>
                            <a:t>SS</a:t>
                          </a:r>
                          <a:r>
                            <a:rPr lang="en-US" baseline="-25000" dirty="0" err="1" smtClean="0"/>
                            <a:t>feed</a:t>
                          </a:r>
                          <a:endParaRPr lang="en-US" dirty="0"/>
                        </a:p>
                      </a:txBody>
                      <a:tcPr/>
                    </a:tc>
                    <a:tc>
                      <a:txBody>
                        <a:bodyPr/>
                        <a:lstStyle/>
                        <a:p>
                          <a:r>
                            <a:rPr lang="en-US" dirty="0" smtClean="0"/>
                            <a:t>b</a:t>
                          </a:r>
                          <a:r>
                            <a:rPr lang="en-US" baseline="0" dirty="0" smtClean="0"/>
                            <a:t>-1</a:t>
                          </a:r>
                          <a:endParaRPr lang="en-US" dirty="0"/>
                        </a:p>
                      </a:txBody>
                      <a:tcPr/>
                    </a:tc>
                    <a:tc>
                      <a:txBody>
                        <a:bodyPr/>
                        <a:lstStyle/>
                        <a:p>
                          <a14:m>
                            <m:oMathPara xmlns:m="http://schemas.openxmlformats.org/officeDocument/2006/math">
                              <m:oMathParaPr>
                                <m:jc m:val="centerGroup"/>
                              </m:oMathParaPr>
                              <m:oMath xmlns:m="http://schemas.openxmlformats.org/officeDocument/2006/math">
                                <m:r>
                                  <a:rPr lang="en-US" sz="1100" b="0" i="1" smtClean="0">
                                    <a:latin typeface="Cambria Math" charset="0"/>
                                  </a:rPr>
                                  <m:t>𝑀</m:t>
                                </m:r>
                                <m:sSub>
                                  <m:sSubPr>
                                    <m:ctrlPr>
                                      <a:rPr lang="en-US" sz="1100" b="0" i="1" smtClean="0">
                                        <a:latin typeface="Cambria Math" charset="0"/>
                                      </a:rPr>
                                    </m:ctrlPr>
                                  </m:sSubPr>
                                  <m:e>
                                    <m:r>
                                      <a:rPr lang="en-US" sz="1100" b="0" i="1" smtClean="0">
                                        <a:latin typeface="Cambria Math" charset="0"/>
                                      </a:rPr>
                                      <m:t>𝑆</m:t>
                                    </m:r>
                                  </m:e>
                                  <m:sub>
                                    <m:r>
                                      <a:rPr lang="en-US" sz="1100" b="0" i="1" smtClean="0">
                                        <a:latin typeface="Cambria Math" charset="0"/>
                                      </a:rPr>
                                      <m:t>𝑓𝑒𝑒𝑑</m:t>
                                    </m:r>
                                  </m:sub>
                                </m:sSub>
                                <m:r>
                                  <a:rPr lang="en-US" sz="1100" b="0" i="1" smtClean="0">
                                    <a:latin typeface="Cambria Math" charset="0"/>
                                  </a:rPr>
                                  <m:t>=</m:t>
                                </m:r>
                                <m:f>
                                  <m:fPr>
                                    <m:ctrlPr>
                                      <a:rPr lang="en-US" sz="1100" b="0" i="1" smtClean="0">
                                        <a:latin typeface="Cambria Math" charset="0"/>
                                      </a:rPr>
                                    </m:ctrlPr>
                                  </m:fPr>
                                  <m:num>
                                    <m:r>
                                      <a:rPr lang="en-US" sz="1100" b="0" i="1" smtClean="0">
                                        <a:latin typeface="Cambria Math" charset="0"/>
                                      </a:rPr>
                                      <m:t>𝑆</m:t>
                                    </m:r>
                                    <m:sSub>
                                      <m:sSubPr>
                                        <m:ctrlPr>
                                          <a:rPr lang="en-US" sz="1100" b="0" i="1" smtClean="0">
                                            <a:latin typeface="Cambria Math" charset="0"/>
                                          </a:rPr>
                                        </m:ctrlPr>
                                      </m:sSubPr>
                                      <m:e>
                                        <m:r>
                                          <a:rPr lang="en-US" sz="1100" b="0" i="1" smtClean="0">
                                            <a:latin typeface="Cambria Math" charset="0"/>
                                          </a:rPr>
                                          <m:t>𝑆</m:t>
                                        </m:r>
                                      </m:e>
                                      <m:sub>
                                        <m:r>
                                          <a:rPr lang="en-US" sz="1100" b="0" i="1" smtClean="0">
                                            <a:latin typeface="Cambria Math" charset="0"/>
                                          </a:rPr>
                                          <m:t>𝑓𝑒𝑒𝑑</m:t>
                                        </m:r>
                                      </m:sub>
                                    </m:sSub>
                                  </m:num>
                                  <m:den>
                                    <m:r>
                                      <a:rPr lang="en-US" sz="1100" b="0" i="1" smtClean="0">
                                        <a:latin typeface="Cambria Math" charset="0"/>
                                      </a:rPr>
                                      <m:t>𝑏</m:t>
                                    </m:r>
                                    <m:r>
                                      <a:rPr lang="en-US" sz="1100" b="0" i="1" smtClean="0">
                                        <a:latin typeface="Cambria Math" charset="0"/>
                                      </a:rPr>
                                      <m:t>−1</m:t>
                                    </m:r>
                                  </m:den>
                                </m:f>
                              </m:oMath>
                            </m:oMathPara>
                          </a14:m>
                          <a:endParaRPr lang="en-US" sz="1100" dirty="0"/>
                        </a:p>
                      </a:txBody>
                      <a:tcPr/>
                    </a:tc>
                    <a:tc>
                      <a:txBody>
                        <a:bodyPr/>
                        <a:lstStyle/>
                        <a:p>
                          <a14:m>
                            <m:oMathPara xmlns:m="http://schemas.openxmlformats.org/officeDocument/2006/math">
                              <m:oMathParaPr>
                                <m:jc m:val="centerGroup"/>
                              </m:oMathParaPr>
                              <m:oMath xmlns:m="http://schemas.openxmlformats.org/officeDocument/2006/math">
                                <m:sSub>
                                  <m:sSubPr>
                                    <m:ctrlPr>
                                      <a:rPr lang="en-US" sz="1200" b="0" i="1" smtClean="0">
                                        <a:latin typeface="Cambria Math" charset="0"/>
                                      </a:rPr>
                                    </m:ctrlPr>
                                  </m:sSubPr>
                                  <m:e>
                                    <m:r>
                                      <a:rPr lang="en-US" sz="1200" b="0" i="1" smtClean="0">
                                        <a:latin typeface="Cambria Math" charset="0"/>
                                      </a:rPr>
                                      <m:t>𝐹</m:t>
                                    </m:r>
                                  </m:e>
                                  <m:sub>
                                    <m:r>
                                      <a:rPr lang="en-US" sz="1200" b="0" i="1" smtClean="0">
                                        <a:latin typeface="Cambria Math" charset="0"/>
                                      </a:rPr>
                                      <m:t>0</m:t>
                                    </m:r>
                                  </m:sub>
                                </m:sSub>
                                <m:r>
                                  <a:rPr lang="en-US" sz="1200" b="0" i="1" smtClean="0">
                                    <a:latin typeface="Cambria Math" charset="0"/>
                                  </a:rPr>
                                  <m:t>=</m:t>
                                </m:r>
                                <m:f>
                                  <m:fPr>
                                    <m:ctrlPr>
                                      <a:rPr lang="en-US" sz="1200" b="0" i="1" smtClean="0">
                                        <a:latin typeface="Cambria Math" charset="0"/>
                                      </a:rPr>
                                    </m:ctrlPr>
                                  </m:fPr>
                                  <m:num>
                                    <m:r>
                                      <a:rPr lang="en-US" sz="1200" b="0" i="1" smtClean="0">
                                        <a:latin typeface="Cambria Math" charset="0"/>
                                      </a:rPr>
                                      <m:t>𝑀</m:t>
                                    </m:r>
                                    <m:sSub>
                                      <m:sSubPr>
                                        <m:ctrlPr>
                                          <a:rPr lang="en-US" sz="1200" b="0" i="1" smtClean="0">
                                            <a:latin typeface="Cambria Math" charset="0"/>
                                          </a:rPr>
                                        </m:ctrlPr>
                                      </m:sSubPr>
                                      <m:e>
                                        <m:r>
                                          <a:rPr lang="en-US" sz="1200" b="0" i="1" smtClean="0">
                                            <a:latin typeface="Cambria Math" charset="0"/>
                                          </a:rPr>
                                          <m:t>𝑆</m:t>
                                        </m:r>
                                      </m:e>
                                      <m:sub>
                                        <m:r>
                                          <a:rPr lang="en-US" sz="1200" b="0" i="1" smtClean="0">
                                            <a:latin typeface="Cambria Math" charset="0"/>
                                          </a:rPr>
                                          <m:t>𝑓𝑒𝑒𝑑</m:t>
                                        </m:r>
                                      </m:sub>
                                    </m:sSub>
                                  </m:num>
                                  <m:den>
                                    <m:r>
                                      <a:rPr lang="en-US" sz="1200" b="0" i="1" smtClean="0">
                                        <a:latin typeface="Cambria Math" charset="0"/>
                                      </a:rPr>
                                      <m:t>𝑀</m:t>
                                    </m:r>
                                    <m:sSub>
                                      <m:sSubPr>
                                        <m:ctrlPr>
                                          <a:rPr lang="en-US" sz="1200" b="0" i="1" smtClean="0">
                                            <a:latin typeface="Cambria Math" charset="0"/>
                                          </a:rPr>
                                        </m:ctrlPr>
                                      </m:sSubPr>
                                      <m:e>
                                        <m:r>
                                          <a:rPr lang="en-US" sz="1200" b="0" i="1" smtClean="0">
                                            <a:latin typeface="Cambria Math" charset="0"/>
                                          </a:rPr>
                                          <m:t>𝑆</m:t>
                                        </m:r>
                                      </m:e>
                                      <m:sub>
                                        <m:r>
                                          <a:rPr lang="en-US" sz="1200" b="0" i="1" smtClean="0">
                                            <a:latin typeface="Cambria Math" charset="0"/>
                                          </a:rPr>
                                          <m:t>𝐸</m:t>
                                        </m:r>
                                      </m:sub>
                                    </m:sSub>
                                  </m:den>
                                </m:f>
                              </m:oMath>
                            </m:oMathPara>
                          </a14:m>
                          <a:endParaRPr lang="en-US"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p(F</a:t>
                          </a:r>
                          <a:r>
                            <a:rPr lang="en-US" sz="1200" baseline="-25000" dirty="0" smtClean="0"/>
                            <a:t>b-1,abc(n-1)</a:t>
                          </a:r>
                          <a:r>
                            <a:rPr lang="en-US" sz="1200" baseline="0" dirty="0" smtClean="0">
                              <a:ea typeface="Cambria Math" charset="0"/>
                              <a:cs typeface="Cambria Math" charset="0"/>
                            </a:rPr>
                            <a:t> </a:t>
                          </a:r>
                          <a14:m>
                            <m:oMath xmlns:m="http://schemas.openxmlformats.org/officeDocument/2006/math">
                              <m:r>
                                <a:rPr lang="en-US" sz="1200" i="1" baseline="0" smtClean="0">
                                  <a:latin typeface="Cambria Math" charset="0"/>
                                  <a:ea typeface="Cambria Math" charset="0"/>
                                  <a:cs typeface="Cambria Math" charset="0"/>
                                </a:rPr>
                                <m:t>≤</m:t>
                              </m:r>
                              <m:r>
                                <m:rPr>
                                  <m:nor/>
                                </m:rPr>
                                <a:rPr lang="en-US" sz="1200" baseline="0" dirty="0" smtClean="0"/>
                                <m:t>F</m:t>
                              </m:r>
                              <m:r>
                                <m:rPr>
                                  <m:nor/>
                                </m:rPr>
                                <a:rPr lang="en-US" sz="1200" baseline="-25000" dirty="0" smtClean="0"/>
                                <m:t>0</m:t>
                              </m:r>
                            </m:oMath>
                          </a14:m>
                          <a:r>
                            <a:rPr lang="en-US" sz="1200" baseline="0" dirty="0" smtClean="0"/>
                            <a:t>)</a:t>
                          </a:r>
                          <a:endParaRPr lang="en-US" sz="1200" dirty="0" smtClean="0"/>
                        </a:p>
                        <a:p>
                          <a:endParaRPr lang="en-US" sz="1200" dirty="0"/>
                        </a:p>
                      </a:txBody>
                      <a:tcPr/>
                    </a:tc>
                  </a:tr>
                  <a:tr h="370840">
                    <a:tc>
                      <a:txBody>
                        <a:bodyPr/>
                        <a:lstStyle/>
                        <a:p>
                          <a:r>
                            <a:rPr lang="en-US" dirty="0" smtClean="0"/>
                            <a:t>Soil</a:t>
                          </a:r>
                          <a:r>
                            <a:rPr lang="en-US" baseline="0" dirty="0" smtClean="0"/>
                            <a:t> Type (S)</a:t>
                          </a:r>
                          <a:endParaRPr lang="en-US" dirty="0"/>
                        </a:p>
                      </a:txBody>
                      <a:tcPr/>
                    </a:tc>
                    <a:tc>
                      <a:txBody>
                        <a:bodyPr/>
                        <a:lstStyle/>
                        <a:p>
                          <a:r>
                            <a:rPr lang="en-US" dirty="0" err="1" smtClean="0"/>
                            <a:t>SS</a:t>
                          </a:r>
                          <a:r>
                            <a:rPr lang="en-US" baseline="-25000" dirty="0" err="1" smtClean="0"/>
                            <a:t>soil</a:t>
                          </a:r>
                          <a:endParaRPr lang="en-US" dirty="0"/>
                        </a:p>
                      </a:txBody>
                      <a:tcPr/>
                    </a:tc>
                    <a:tc>
                      <a:txBody>
                        <a:bodyPr/>
                        <a:lstStyle/>
                        <a:p>
                          <a:r>
                            <a:rPr lang="en-US" dirty="0" smtClean="0"/>
                            <a:t>c-1</a:t>
                          </a:r>
                          <a:endParaRPr lang="en-US" dirty="0"/>
                        </a:p>
                      </a:txBody>
                      <a:tcPr/>
                    </a:tc>
                    <a:tc>
                      <a:txBody>
                        <a:bodyPr/>
                        <a:lstStyle/>
                        <a:p>
                          <a14:m>
                            <m:oMathPara xmlns:m="http://schemas.openxmlformats.org/officeDocument/2006/math">
                              <m:oMathParaPr>
                                <m:jc m:val="centerGroup"/>
                              </m:oMathParaPr>
                              <m:oMath xmlns:m="http://schemas.openxmlformats.org/officeDocument/2006/math">
                                <m:r>
                                  <a:rPr lang="en-US" sz="1100" b="0" i="1" smtClean="0">
                                    <a:latin typeface="Cambria Math" charset="0"/>
                                  </a:rPr>
                                  <m:t>𝑀</m:t>
                                </m:r>
                                <m:sSub>
                                  <m:sSubPr>
                                    <m:ctrlPr>
                                      <a:rPr lang="en-US" sz="1100" b="0" i="1" smtClean="0">
                                        <a:latin typeface="Cambria Math" charset="0"/>
                                      </a:rPr>
                                    </m:ctrlPr>
                                  </m:sSubPr>
                                  <m:e>
                                    <m:r>
                                      <a:rPr lang="en-US" sz="1100" b="0" i="1" smtClean="0">
                                        <a:latin typeface="Cambria Math" charset="0"/>
                                      </a:rPr>
                                      <m:t>𝑆</m:t>
                                    </m:r>
                                  </m:e>
                                  <m:sub>
                                    <m:r>
                                      <a:rPr lang="en-US" sz="1100" b="0" i="1" smtClean="0">
                                        <a:latin typeface="Cambria Math" charset="0"/>
                                      </a:rPr>
                                      <m:t>𝑠𝑜𝑖𝑙</m:t>
                                    </m:r>
                                  </m:sub>
                                </m:sSub>
                                <m:r>
                                  <a:rPr lang="en-US" sz="1100" b="0" i="1" smtClean="0">
                                    <a:latin typeface="Cambria Math" charset="0"/>
                                  </a:rPr>
                                  <m:t>=</m:t>
                                </m:r>
                                <m:f>
                                  <m:fPr>
                                    <m:ctrlPr>
                                      <a:rPr lang="en-US" sz="1100" b="0" i="1" smtClean="0">
                                        <a:latin typeface="Cambria Math" charset="0"/>
                                      </a:rPr>
                                    </m:ctrlPr>
                                  </m:fPr>
                                  <m:num>
                                    <m:r>
                                      <a:rPr lang="en-US" sz="1100" b="0" i="1" smtClean="0">
                                        <a:latin typeface="Cambria Math" charset="0"/>
                                      </a:rPr>
                                      <m:t>𝑆</m:t>
                                    </m:r>
                                    <m:sSub>
                                      <m:sSubPr>
                                        <m:ctrlPr>
                                          <a:rPr lang="en-US" sz="1100" b="0" i="1" smtClean="0">
                                            <a:latin typeface="Cambria Math" charset="0"/>
                                          </a:rPr>
                                        </m:ctrlPr>
                                      </m:sSubPr>
                                      <m:e>
                                        <m:r>
                                          <a:rPr lang="en-US" sz="1100" b="0" i="1" smtClean="0">
                                            <a:latin typeface="Cambria Math" charset="0"/>
                                          </a:rPr>
                                          <m:t>𝑆</m:t>
                                        </m:r>
                                      </m:e>
                                      <m:sub>
                                        <m:r>
                                          <a:rPr lang="en-US" sz="1100" b="0" i="1" smtClean="0">
                                            <a:latin typeface="Cambria Math" charset="0"/>
                                          </a:rPr>
                                          <m:t>𝑠𝑜𝑖𝑙</m:t>
                                        </m:r>
                                      </m:sub>
                                    </m:sSub>
                                  </m:num>
                                  <m:den>
                                    <m:r>
                                      <a:rPr lang="en-US" sz="1100" b="0" i="1" smtClean="0">
                                        <a:latin typeface="Cambria Math" charset="0"/>
                                      </a:rPr>
                                      <m:t>𝑐</m:t>
                                    </m:r>
                                    <m:r>
                                      <a:rPr lang="en-US" sz="1100" b="0" i="1" smtClean="0">
                                        <a:latin typeface="Cambria Math" charset="0"/>
                                      </a:rPr>
                                      <m:t>−1</m:t>
                                    </m:r>
                                  </m:den>
                                </m:f>
                              </m:oMath>
                            </m:oMathPara>
                          </a14:m>
                          <a:endParaRPr lang="en-US" sz="1100" dirty="0"/>
                        </a:p>
                      </a:txBody>
                      <a:tcPr/>
                    </a:tc>
                    <a:tc>
                      <a:txBody>
                        <a:bodyPr/>
                        <a:lstStyle/>
                        <a:p>
                          <a14:m>
                            <m:oMathPara xmlns:m="http://schemas.openxmlformats.org/officeDocument/2006/math">
                              <m:oMathParaPr>
                                <m:jc m:val="centerGroup"/>
                              </m:oMathParaPr>
                              <m:oMath xmlns:m="http://schemas.openxmlformats.org/officeDocument/2006/math">
                                <m:sSub>
                                  <m:sSubPr>
                                    <m:ctrlPr>
                                      <a:rPr lang="en-US" sz="1200" b="0" i="1" smtClean="0">
                                        <a:latin typeface="Cambria Math" charset="0"/>
                                      </a:rPr>
                                    </m:ctrlPr>
                                  </m:sSubPr>
                                  <m:e>
                                    <m:r>
                                      <a:rPr lang="en-US" sz="1200" b="0" i="1" smtClean="0">
                                        <a:latin typeface="Cambria Math" charset="0"/>
                                      </a:rPr>
                                      <m:t>𝐹</m:t>
                                    </m:r>
                                  </m:e>
                                  <m:sub>
                                    <m:r>
                                      <a:rPr lang="en-US" sz="1200" b="0" i="1" smtClean="0">
                                        <a:latin typeface="Cambria Math" charset="0"/>
                                      </a:rPr>
                                      <m:t>0</m:t>
                                    </m:r>
                                  </m:sub>
                                </m:sSub>
                                <m:r>
                                  <a:rPr lang="en-US" sz="1200" b="0" i="1" smtClean="0">
                                    <a:latin typeface="Cambria Math" charset="0"/>
                                  </a:rPr>
                                  <m:t>=</m:t>
                                </m:r>
                                <m:f>
                                  <m:fPr>
                                    <m:ctrlPr>
                                      <a:rPr lang="en-US" sz="1200" b="0" i="1" smtClean="0">
                                        <a:latin typeface="Cambria Math" charset="0"/>
                                      </a:rPr>
                                    </m:ctrlPr>
                                  </m:fPr>
                                  <m:num>
                                    <m:r>
                                      <a:rPr lang="en-US" sz="1200" b="0" i="1" smtClean="0">
                                        <a:latin typeface="Cambria Math" charset="0"/>
                                      </a:rPr>
                                      <m:t>𝑀</m:t>
                                    </m:r>
                                    <m:sSub>
                                      <m:sSubPr>
                                        <m:ctrlPr>
                                          <a:rPr lang="en-US" sz="1200" b="0" i="1" smtClean="0">
                                            <a:latin typeface="Cambria Math" charset="0"/>
                                          </a:rPr>
                                        </m:ctrlPr>
                                      </m:sSubPr>
                                      <m:e>
                                        <m:r>
                                          <a:rPr lang="en-US" sz="1200" b="0" i="1" smtClean="0">
                                            <a:latin typeface="Cambria Math" charset="0"/>
                                          </a:rPr>
                                          <m:t>𝑆</m:t>
                                        </m:r>
                                      </m:e>
                                      <m:sub>
                                        <m:r>
                                          <a:rPr lang="en-US" sz="1200" b="0" i="1" smtClean="0">
                                            <a:latin typeface="Cambria Math" charset="0"/>
                                          </a:rPr>
                                          <m:t>𝑠𝑜𝑖𝑙</m:t>
                                        </m:r>
                                      </m:sub>
                                    </m:sSub>
                                  </m:num>
                                  <m:den>
                                    <m:r>
                                      <a:rPr lang="en-US" sz="1200" b="0" i="1" smtClean="0">
                                        <a:latin typeface="Cambria Math" charset="0"/>
                                      </a:rPr>
                                      <m:t>𝑀</m:t>
                                    </m:r>
                                    <m:sSub>
                                      <m:sSubPr>
                                        <m:ctrlPr>
                                          <a:rPr lang="en-US" sz="1200" b="0" i="1" smtClean="0">
                                            <a:latin typeface="Cambria Math" charset="0"/>
                                          </a:rPr>
                                        </m:ctrlPr>
                                      </m:sSubPr>
                                      <m:e>
                                        <m:r>
                                          <a:rPr lang="en-US" sz="1200" b="0" i="1" smtClean="0">
                                            <a:latin typeface="Cambria Math" charset="0"/>
                                          </a:rPr>
                                          <m:t>𝑆</m:t>
                                        </m:r>
                                      </m:e>
                                      <m:sub>
                                        <m:r>
                                          <a:rPr lang="en-US" sz="1200" b="0" i="1" smtClean="0">
                                            <a:latin typeface="Cambria Math" charset="0"/>
                                          </a:rPr>
                                          <m:t>𝐸</m:t>
                                        </m:r>
                                      </m:sub>
                                    </m:sSub>
                                  </m:den>
                                </m:f>
                              </m:oMath>
                            </m:oMathPara>
                          </a14:m>
                          <a:endParaRPr lang="en-US"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p(F</a:t>
                          </a:r>
                          <a:r>
                            <a:rPr lang="en-US" sz="1200" baseline="-25000" dirty="0" smtClean="0"/>
                            <a:t>c-1,abc(n-1)</a:t>
                          </a:r>
                          <a:r>
                            <a:rPr lang="en-US" sz="1200" baseline="0" dirty="0" smtClean="0">
                              <a:ea typeface="Cambria Math" charset="0"/>
                              <a:cs typeface="Cambria Math" charset="0"/>
                            </a:rPr>
                            <a:t> </a:t>
                          </a:r>
                          <a14:m>
                            <m:oMath xmlns:m="http://schemas.openxmlformats.org/officeDocument/2006/math">
                              <m:r>
                                <a:rPr lang="en-US" sz="1200" i="1" baseline="0" smtClean="0">
                                  <a:latin typeface="Cambria Math" charset="0"/>
                                  <a:ea typeface="Cambria Math" charset="0"/>
                                  <a:cs typeface="Cambria Math" charset="0"/>
                                </a:rPr>
                                <m:t>≤</m:t>
                              </m:r>
                              <m:r>
                                <m:rPr>
                                  <m:nor/>
                                </m:rPr>
                                <a:rPr lang="en-US" sz="1200" baseline="0" dirty="0" smtClean="0"/>
                                <m:t>F</m:t>
                              </m:r>
                              <m:r>
                                <m:rPr>
                                  <m:nor/>
                                </m:rPr>
                                <a:rPr lang="en-US" sz="1200" baseline="-25000" dirty="0" smtClean="0"/>
                                <m:t>0</m:t>
                              </m:r>
                            </m:oMath>
                          </a14:m>
                          <a:r>
                            <a:rPr lang="en-US" sz="1200" baseline="0" dirty="0" smtClean="0"/>
                            <a:t>)</a:t>
                          </a:r>
                          <a:endParaRPr lang="en-US" sz="1200" dirty="0" smtClean="0"/>
                        </a:p>
                        <a:p>
                          <a:endParaRPr lang="en-US" sz="1200" dirty="0"/>
                        </a:p>
                      </a:txBody>
                      <a:tcPr/>
                    </a:tc>
                  </a:tr>
                  <a:tr h="370840">
                    <a:tc>
                      <a:txBody>
                        <a:bodyPr/>
                        <a:lstStyle/>
                        <a:p>
                          <a:r>
                            <a:rPr lang="en-US" dirty="0" smtClean="0"/>
                            <a:t>D*T</a:t>
                          </a:r>
                          <a:endParaRPr lang="en-US" dirty="0"/>
                        </a:p>
                      </a:txBody>
                      <a:tcPr/>
                    </a:tc>
                    <a:tc>
                      <a:txBody>
                        <a:bodyPr/>
                        <a:lstStyle/>
                        <a:p>
                          <a:r>
                            <a:rPr lang="en-US" dirty="0" smtClean="0"/>
                            <a:t>SS</a:t>
                          </a:r>
                          <a:r>
                            <a:rPr lang="en-US" baseline="-25000" dirty="0" smtClean="0"/>
                            <a:t>DT</a:t>
                          </a:r>
                          <a:endParaRPr lang="en-US" dirty="0"/>
                        </a:p>
                      </a:txBody>
                      <a:tcPr/>
                    </a:tc>
                    <a:tc>
                      <a:txBody>
                        <a:bodyPr/>
                        <a:lstStyle/>
                        <a:p>
                          <a:r>
                            <a:rPr lang="en-US" dirty="0" smtClean="0"/>
                            <a:t>(a-1)(b-1)</a:t>
                          </a:r>
                          <a:endParaRPr lang="en-US" dirty="0"/>
                        </a:p>
                      </a:txBody>
                      <a:tcPr/>
                    </a:tc>
                    <a:tc>
                      <a:txBody>
                        <a:bodyPr/>
                        <a:lstStyle/>
                        <a:p>
                          <a14:m>
                            <m:oMathPara xmlns:m="http://schemas.openxmlformats.org/officeDocument/2006/math">
                              <m:oMathParaPr>
                                <m:jc m:val="centerGroup"/>
                              </m:oMathParaPr>
                              <m:oMath xmlns:m="http://schemas.openxmlformats.org/officeDocument/2006/math">
                                <m:r>
                                  <a:rPr lang="en-US" sz="1100" b="0" i="1" smtClean="0">
                                    <a:latin typeface="Cambria Math" charset="0"/>
                                  </a:rPr>
                                  <m:t>𝑀</m:t>
                                </m:r>
                                <m:sSub>
                                  <m:sSubPr>
                                    <m:ctrlPr>
                                      <a:rPr lang="en-US" sz="1100" b="0" i="1" smtClean="0">
                                        <a:latin typeface="Cambria Math" charset="0"/>
                                      </a:rPr>
                                    </m:ctrlPr>
                                  </m:sSubPr>
                                  <m:e>
                                    <m:r>
                                      <a:rPr lang="en-US" sz="1100" b="0" i="1" smtClean="0">
                                        <a:latin typeface="Cambria Math" charset="0"/>
                                      </a:rPr>
                                      <m:t>𝑆</m:t>
                                    </m:r>
                                  </m:e>
                                  <m:sub>
                                    <m:r>
                                      <a:rPr lang="en-US" sz="1100" b="0" i="1" smtClean="0">
                                        <a:latin typeface="Cambria Math" charset="0"/>
                                      </a:rPr>
                                      <m:t>𝐷𝑇</m:t>
                                    </m:r>
                                  </m:sub>
                                </m:sSub>
                                <m:r>
                                  <a:rPr lang="en-US" sz="1100" b="0" i="1" smtClean="0">
                                    <a:latin typeface="Cambria Math" charset="0"/>
                                  </a:rPr>
                                  <m:t>=</m:t>
                                </m:r>
                                <m:f>
                                  <m:fPr>
                                    <m:ctrlPr>
                                      <a:rPr lang="en-US" sz="1100" b="0" i="1" smtClean="0">
                                        <a:latin typeface="Cambria Math" charset="0"/>
                                      </a:rPr>
                                    </m:ctrlPr>
                                  </m:fPr>
                                  <m:num>
                                    <m:r>
                                      <a:rPr lang="en-US" sz="1100" b="0" i="1" smtClean="0">
                                        <a:latin typeface="Cambria Math" charset="0"/>
                                      </a:rPr>
                                      <m:t>𝑆</m:t>
                                    </m:r>
                                    <m:sSub>
                                      <m:sSubPr>
                                        <m:ctrlPr>
                                          <a:rPr lang="en-US" sz="1100" b="0" i="1" smtClean="0">
                                            <a:latin typeface="Cambria Math" charset="0"/>
                                          </a:rPr>
                                        </m:ctrlPr>
                                      </m:sSubPr>
                                      <m:e>
                                        <m:r>
                                          <a:rPr lang="en-US" sz="1100" b="0" i="1" smtClean="0">
                                            <a:latin typeface="Cambria Math" charset="0"/>
                                          </a:rPr>
                                          <m:t>𝑆</m:t>
                                        </m:r>
                                      </m:e>
                                      <m:sub>
                                        <m:r>
                                          <a:rPr lang="en-US" sz="1100" b="0" i="1" smtClean="0">
                                            <a:latin typeface="Cambria Math" charset="0"/>
                                          </a:rPr>
                                          <m:t>𝐷𝑇</m:t>
                                        </m:r>
                                      </m:sub>
                                    </m:sSub>
                                  </m:num>
                                  <m:den>
                                    <m:r>
                                      <a:rPr lang="en-US" sz="1100" b="0" i="1" smtClean="0">
                                        <a:latin typeface="Cambria Math" charset="0"/>
                                      </a:rPr>
                                      <m:t>(</m:t>
                                    </m:r>
                                    <m:r>
                                      <a:rPr lang="en-US" sz="1100" b="0" i="1" smtClean="0">
                                        <a:latin typeface="Cambria Math" charset="0"/>
                                      </a:rPr>
                                      <m:t>𝑎</m:t>
                                    </m:r>
                                    <m:r>
                                      <a:rPr lang="en-US" sz="1100" b="0" i="1" smtClean="0">
                                        <a:latin typeface="Cambria Math" charset="0"/>
                                      </a:rPr>
                                      <m:t>−1)(</m:t>
                                    </m:r>
                                    <m:r>
                                      <a:rPr lang="en-US" sz="1100" b="0" i="1" smtClean="0">
                                        <a:latin typeface="Cambria Math" charset="0"/>
                                      </a:rPr>
                                      <m:t>𝑏</m:t>
                                    </m:r>
                                    <m:r>
                                      <a:rPr lang="en-US" sz="1100" b="0" i="1" smtClean="0">
                                        <a:latin typeface="Cambria Math" charset="0"/>
                                      </a:rPr>
                                      <m:t>−1)</m:t>
                                    </m:r>
                                  </m:den>
                                </m:f>
                              </m:oMath>
                            </m:oMathPara>
                          </a14:m>
                          <a:endParaRPr lang="en-US" sz="1100" dirty="0"/>
                        </a:p>
                      </a:txBody>
                      <a:tcPr/>
                    </a:tc>
                    <a:tc>
                      <a:txBody>
                        <a:bodyPr/>
                        <a:lstStyle/>
                        <a:p>
                          <a14:m>
                            <m:oMathPara xmlns:m="http://schemas.openxmlformats.org/officeDocument/2006/math">
                              <m:oMathParaPr>
                                <m:jc m:val="centerGroup"/>
                              </m:oMathParaPr>
                              <m:oMath xmlns:m="http://schemas.openxmlformats.org/officeDocument/2006/math">
                                <m:sSub>
                                  <m:sSubPr>
                                    <m:ctrlPr>
                                      <a:rPr lang="en-US" sz="1200" b="0" i="1" smtClean="0">
                                        <a:latin typeface="Cambria Math" charset="0"/>
                                      </a:rPr>
                                    </m:ctrlPr>
                                  </m:sSubPr>
                                  <m:e>
                                    <m:r>
                                      <a:rPr lang="en-US" sz="1200" b="0" i="1" smtClean="0">
                                        <a:latin typeface="Cambria Math" charset="0"/>
                                      </a:rPr>
                                      <m:t>𝐹</m:t>
                                    </m:r>
                                  </m:e>
                                  <m:sub>
                                    <m:r>
                                      <a:rPr lang="en-US" sz="1200" b="0" i="1" smtClean="0">
                                        <a:latin typeface="Cambria Math" charset="0"/>
                                      </a:rPr>
                                      <m:t>0</m:t>
                                    </m:r>
                                  </m:sub>
                                </m:sSub>
                                <m:r>
                                  <a:rPr lang="en-US" sz="1200" b="0" i="1" smtClean="0">
                                    <a:latin typeface="Cambria Math" charset="0"/>
                                  </a:rPr>
                                  <m:t>=</m:t>
                                </m:r>
                                <m:f>
                                  <m:fPr>
                                    <m:ctrlPr>
                                      <a:rPr lang="en-US" sz="1200" b="0" i="1" smtClean="0">
                                        <a:latin typeface="Cambria Math" charset="0"/>
                                      </a:rPr>
                                    </m:ctrlPr>
                                  </m:fPr>
                                  <m:num>
                                    <m:r>
                                      <a:rPr lang="en-US" sz="1200" b="0" i="1" smtClean="0">
                                        <a:latin typeface="Cambria Math" charset="0"/>
                                      </a:rPr>
                                      <m:t>𝑀</m:t>
                                    </m:r>
                                    <m:sSub>
                                      <m:sSubPr>
                                        <m:ctrlPr>
                                          <a:rPr lang="en-US" sz="1200" b="0" i="1" smtClean="0">
                                            <a:latin typeface="Cambria Math" charset="0"/>
                                          </a:rPr>
                                        </m:ctrlPr>
                                      </m:sSubPr>
                                      <m:e>
                                        <m:r>
                                          <a:rPr lang="en-US" sz="1200" b="0" i="1" smtClean="0">
                                            <a:latin typeface="Cambria Math" charset="0"/>
                                          </a:rPr>
                                          <m:t>𝑆</m:t>
                                        </m:r>
                                      </m:e>
                                      <m:sub>
                                        <m:r>
                                          <a:rPr lang="en-US" sz="1200" b="0" i="1" smtClean="0">
                                            <a:latin typeface="Cambria Math" charset="0"/>
                                          </a:rPr>
                                          <m:t>𝐷𝑇</m:t>
                                        </m:r>
                                      </m:sub>
                                    </m:sSub>
                                  </m:num>
                                  <m:den>
                                    <m:r>
                                      <a:rPr lang="en-US" sz="1200" b="0" i="1" smtClean="0">
                                        <a:latin typeface="Cambria Math" charset="0"/>
                                      </a:rPr>
                                      <m:t>𝑀</m:t>
                                    </m:r>
                                    <m:sSub>
                                      <m:sSubPr>
                                        <m:ctrlPr>
                                          <a:rPr lang="en-US" sz="1200" b="0" i="1" smtClean="0">
                                            <a:latin typeface="Cambria Math" charset="0"/>
                                          </a:rPr>
                                        </m:ctrlPr>
                                      </m:sSubPr>
                                      <m:e>
                                        <m:r>
                                          <a:rPr lang="en-US" sz="1200" b="0" i="1" smtClean="0">
                                            <a:latin typeface="Cambria Math" charset="0"/>
                                          </a:rPr>
                                          <m:t>𝑆</m:t>
                                        </m:r>
                                      </m:e>
                                      <m:sub>
                                        <m:r>
                                          <a:rPr lang="en-US" sz="1200" b="0" i="1" smtClean="0">
                                            <a:latin typeface="Cambria Math" charset="0"/>
                                          </a:rPr>
                                          <m:t>𝐸</m:t>
                                        </m:r>
                                      </m:sub>
                                    </m:sSub>
                                  </m:den>
                                </m:f>
                              </m:oMath>
                            </m:oMathPara>
                          </a14:m>
                          <a:endParaRPr lang="en-US"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p(F</a:t>
                          </a:r>
                          <a:r>
                            <a:rPr lang="en-US" sz="1200" baseline="-25000" dirty="0" smtClean="0"/>
                            <a:t>(a-1)(b-1),</a:t>
                          </a:r>
                          <a:r>
                            <a:rPr lang="en-US" sz="1200" baseline="-25000" dirty="0" err="1" smtClean="0"/>
                            <a:t>abc</a:t>
                          </a:r>
                          <a:r>
                            <a:rPr lang="en-US" sz="1200" baseline="-25000" dirty="0" smtClean="0"/>
                            <a:t>(n-1</a:t>
                          </a:r>
                          <a14:m>
                            <m:oMath xmlns:m="http://schemas.openxmlformats.org/officeDocument/2006/math">
                              <m:r>
                                <a:rPr lang="en-US" sz="1200" i="1" baseline="0" smtClean="0">
                                  <a:latin typeface="Cambria Math" charset="0"/>
                                  <a:ea typeface="Cambria Math" charset="0"/>
                                  <a:cs typeface="Cambria Math" charset="0"/>
                                </a:rPr>
                                <m:t>≤</m:t>
                              </m:r>
                              <m:r>
                                <m:rPr>
                                  <m:nor/>
                                </m:rPr>
                                <a:rPr lang="en-US" sz="1200" baseline="0" dirty="0" smtClean="0"/>
                                <m:t>F</m:t>
                              </m:r>
                              <m:r>
                                <m:rPr>
                                  <m:nor/>
                                </m:rPr>
                                <a:rPr lang="en-US" sz="1200" baseline="-25000" dirty="0" smtClean="0"/>
                                <m:t>0</m:t>
                              </m:r>
                            </m:oMath>
                          </a14:m>
                          <a:r>
                            <a:rPr lang="en-US" sz="1200" baseline="0" dirty="0" smtClean="0"/>
                            <a:t>)</a:t>
                          </a:r>
                          <a:endParaRPr lang="en-US" sz="1200" dirty="0" smtClean="0"/>
                        </a:p>
                        <a:p>
                          <a:endParaRPr lang="en-US" sz="1200" dirty="0"/>
                        </a:p>
                      </a:txBody>
                      <a:tcPr/>
                    </a:tc>
                  </a:tr>
                  <a:tr h="370840">
                    <a:tc>
                      <a:txBody>
                        <a:bodyPr/>
                        <a:lstStyle/>
                        <a:p>
                          <a:r>
                            <a:rPr lang="en-US" dirty="0" smtClean="0"/>
                            <a:t>D*S</a:t>
                          </a:r>
                          <a:endParaRPr lang="en-US" dirty="0"/>
                        </a:p>
                      </a:txBody>
                      <a:tcPr/>
                    </a:tc>
                    <a:tc>
                      <a:txBody>
                        <a:bodyPr/>
                        <a:lstStyle/>
                        <a:p>
                          <a:r>
                            <a:rPr lang="en-US" dirty="0" smtClean="0"/>
                            <a:t>SS</a:t>
                          </a:r>
                          <a:r>
                            <a:rPr lang="en-US" baseline="-25000" dirty="0" smtClean="0"/>
                            <a:t>DS</a:t>
                          </a:r>
                          <a:endParaRPr lang="en-US" dirty="0"/>
                        </a:p>
                      </a:txBody>
                      <a:tcPr/>
                    </a:tc>
                    <a:tc>
                      <a:txBody>
                        <a:bodyPr/>
                        <a:lstStyle/>
                        <a:p>
                          <a:r>
                            <a:rPr lang="en-US" dirty="0" smtClean="0"/>
                            <a:t>(a-1)(c-1)</a:t>
                          </a:r>
                          <a:endParaRPr lang="en-US" dirty="0"/>
                        </a:p>
                      </a:txBody>
                      <a:tcPr/>
                    </a:tc>
                    <a:tc>
                      <a:txBody>
                        <a:bodyPr/>
                        <a:lstStyle/>
                        <a:p>
                          <a14:m>
                            <m:oMathPara xmlns:m="http://schemas.openxmlformats.org/officeDocument/2006/math">
                              <m:oMathParaPr>
                                <m:jc m:val="centerGroup"/>
                              </m:oMathParaPr>
                              <m:oMath xmlns:m="http://schemas.openxmlformats.org/officeDocument/2006/math">
                                <m:r>
                                  <a:rPr lang="en-US" sz="1100" b="0" i="1" smtClean="0">
                                    <a:latin typeface="Cambria Math" charset="0"/>
                                  </a:rPr>
                                  <m:t>𝑀</m:t>
                                </m:r>
                                <m:sSub>
                                  <m:sSubPr>
                                    <m:ctrlPr>
                                      <a:rPr lang="en-US" sz="1100" b="0" i="1" smtClean="0">
                                        <a:latin typeface="Cambria Math" charset="0"/>
                                      </a:rPr>
                                    </m:ctrlPr>
                                  </m:sSubPr>
                                  <m:e>
                                    <m:r>
                                      <a:rPr lang="en-US" sz="1100" b="0" i="1" smtClean="0">
                                        <a:latin typeface="Cambria Math" charset="0"/>
                                      </a:rPr>
                                      <m:t>𝑆</m:t>
                                    </m:r>
                                  </m:e>
                                  <m:sub>
                                    <m:r>
                                      <a:rPr lang="en-US" sz="1100" b="0" i="1" smtClean="0">
                                        <a:latin typeface="Cambria Math" charset="0"/>
                                      </a:rPr>
                                      <m:t>𝐷𝑆</m:t>
                                    </m:r>
                                  </m:sub>
                                </m:sSub>
                                <m:r>
                                  <a:rPr lang="en-US" sz="1100" b="0" i="1" smtClean="0">
                                    <a:latin typeface="Cambria Math" charset="0"/>
                                  </a:rPr>
                                  <m:t>=</m:t>
                                </m:r>
                                <m:f>
                                  <m:fPr>
                                    <m:ctrlPr>
                                      <a:rPr lang="en-US" sz="1100" b="0" i="1" smtClean="0">
                                        <a:latin typeface="Cambria Math" charset="0"/>
                                      </a:rPr>
                                    </m:ctrlPr>
                                  </m:fPr>
                                  <m:num>
                                    <m:r>
                                      <a:rPr lang="en-US" sz="1100" b="0" i="1" smtClean="0">
                                        <a:latin typeface="Cambria Math" charset="0"/>
                                      </a:rPr>
                                      <m:t>𝑆</m:t>
                                    </m:r>
                                    <m:sSub>
                                      <m:sSubPr>
                                        <m:ctrlPr>
                                          <a:rPr lang="en-US" sz="1100" b="0" i="1" smtClean="0">
                                            <a:latin typeface="Cambria Math" charset="0"/>
                                          </a:rPr>
                                        </m:ctrlPr>
                                      </m:sSubPr>
                                      <m:e>
                                        <m:r>
                                          <a:rPr lang="en-US" sz="1100" b="0" i="1" smtClean="0">
                                            <a:latin typeface="Cambria Math" charset="0"/>
                                          </a:rPr>
                                          <m:t>𝑆</m:t>
                                        </m:r>
                                      </m:e>
                                      <m:sub>
                                        <m:r>
                                          <a:rPr lang="en-US" sz="1100" b="0" i="1" smtClean="0">
                                            <a:latin typeface="Cambria Math" charset="0"/>
                                          </a:rPr>
                                          <m:t>𝐷𝑆</m:t>
                                        </m:r>
                                      </m:sub>
                                    </m:sSub>
                                  </m:num>
                                  <m:den>
                                    <m:r>
                                      <a:rPr lang="en-US" sz="1100" b="0" i="1" smtClean="0">
                                        <a:latin typeface="Cambria Math" charset="0"/>
                                      </a:rPr>
                                      <m:t>(</m:t>
                                    </m:r>
                                    <m:r>
                                      <a:rPr lang="en-US" sz="1100" b="0" i="1" smtClean="0">
                                        <a:latin typeface="Cambria Math" charset="0"/>
                                      </a:rPr>
                                      <m:t>𝑎</m:t>
                                    </m:r>
                                    <m:r>
                                      <a:rPr lang="en-US" sz="1100" b="0" i="1" smtClean="0">
                                        <a:latin typeface="Cambria Math" charset="0"/>
                                      </a:rPr>
                                      <m:t>−1)(</m:t>
                                    </m:r>
                                    <m:r>
                                      <a:rPr lang="en-US" sz="1100" b="0" i="1" smtClean="0">
                                        <a:latin typeface="Cambria Math" charset="0"/>
                                      </a:rPr>
                                      <m:t>𝑏</m:t>
                                    </m:r>
                                    <m:r>
                                      <a:rPr lang="en-US" sz="1100" b="0" i="1" smtClean="0">
                                        <a:latin typeface="Cambria Math" charset="0"/>
                                      </a:rPr>
                                      <m:t>−1)</m:t>
                                    </m:r>
                                  </m:den>
                                </m:f>
                              </m:oMath>
                            </m:oMathPara>
                          </a14:m>
                          <a:endParaRPr lang="en-US" sz="1100" dirty="0"/>
                        </a:p>
                      </a:txBody>
                      <a:tcPr/>
                    </a:tc>
                    <a:tc>
                      <a:txBody>
                        <a:bodyPr/>
                        <a:lstStyle/>
                        <a:p>
                          <a14:m>
                            <m:oMathPara xmlns:m="http://schemas.openxmlformats.org/officeDocument/2006/math">
                              <m:oMathParaPr>
                                <m:jc m:val="centerGroup"/>
                              </m:oMathParaPr>
                              <m:oMath xmlns:m="http://schemas.openxmlformats.org/officeDocument/2006/math">
                                <m:sSub>
                                  <m:sSubPr>
                                    <m:ctrlPr>
                                      <a:rPr lang="en-US" sz="1200" b="0" i="1" smtClean="0">
                                        <a:latin typeface="Cambria Math" charset="0"/>
                                      </a:rPr>
                                    </m:ctrlPr>
                                  </m:sSubPr>
                                  <m:e>
                                    <m:r>
                                      <a:rPr lang="en-US" sz="1200" b="0" i="1" smtClean="0">
                                        <a:latin typeface="Cambria Math" charset="0"/>
                                      </a:rPr>
                                      <m:t>𝐹</m:t>
                                    </m:r>
                                  </m:e>
                                  <m:sub>
                                    <m:r>
                                      <a:rPr lang="en-US" sz="1200" b="0" i="1" smtClean="0">
                                        <a:latin typeface="Cambria Math" charset="0"/>
                                      </a:rPr>
                                      <m:t>0</m:t>
                                    </m:r>
                                  </m:sub>
                                </m:sSub>
                                <m:r>
                                  <a:rPr lang="en-US" sz="1200" b="0" i="1" smtClean="0">
                                    <a:latin typeface="Cambria Math" charset="0"/>
                                  </a:rPr>
                                  <m:t>=</m:t>
                                </m:r>
                                <m:f>
                                  <m:fPr>
                                    <m:ctrlPr>
                                      <a:rPr lang="en-US" sz="1200" b="0" i="1" smtClean="0">
                                        <a:latin typeface="Cambria Math" charset="0"/>
                                      </a:rPr>
                                    </m:ctrlPr>
                                  </m:fPr>
                                  <m:num>
                                    <m:r>
                                      <a:rPr lang="en-US" sz="1200" b="0" i="1" smtClean="0">
                                        <a:latin typeface="Cambria Math" charset="0"/>
                                      </a:rPr>
                                      <m:t>𝑀</m:t>
                                    </m:r>
                                    <m:sSub>
                                      <m:sSubPr>
                                        <m:ctrlPr>
                                          <a:rPr lang="en-US" sz="1200" b="0" i="1" smtClean="0">
                                            <a:latin typeface="Cambria Math" charset="0"/>
                                          </a:rPr>
                                        </m:ctrlPr>
                                      </m:sSubPr>
                                      <m:e>
                                        <m:r>
                                          <a:rPr lang="en-US" sz="1200" b="0" i="1" smtClean="0">
                                            <a:latin typeface="Cambria Math" charset="0"/>
                                          </a:rPr>
                                          <m:t>𝑆</m:t>
                                        </m:r>
                                      </m:e>
                                      <m:sub>
                                        <m:r>
                                          <a:rPr lang="en-US" sz="1200" b="0" i="1" smtClean="0">
                                            <a:latin typeface="Cambria Math" charset="0"/>
                                          </a:rPr>
                                          <m:t>𝐷𝑆</m:t>
                                        </m:r>
                                      </m:sub>
                                    </m:sSub>
                                  </m:num>
                                  <m:den>
                                    <m:r>
                                      <a:rPr lang="en-US" sz="1200" b="0" i="1" smtClean="0">
                                        <a:latin typeface="Cambria Math" charset="0"/>
                                      </a:rPr>
                                      <m:t>𝑀</m:t>
                                    </m:r>
                                    <m:sSub>
                                      <m:sSubPr>
                                        <m:ctrlPr>
                                          <a:rPr lang="en-US" sz="1200" b="0" i="1" smtClean="0">
                                            <a:latin typeface="Cambria Math" charset="0"/>
                                          </a:rPr>
                                        </m:ctrlPr>
                                      </m:sSubPr>
                                      <m:e>
                                        <m:r>
                                          <a:rPr lang="en-US" sz="1200" b="0" i="1" smtClean="0">
                                            <a:latin typeface="Cambria Math" charset="0"/>
                                          </a:rPr>
                                          <m:t>𝑆</m:t>
                                        </m:r>
                                      </m:e>
                                      <m:sub>
                                        <m:r>
                                          <a:rPr lang="en-US" sz="1200" b="0" i="1" smtClean="0">
                                            <a:latin typeface="Cambria Math" charset="0"/>
                                          </a:rPr>
                                          <m:t>𝐸</m:t>
                                        </m:r>
                                      </m:sub>
                                    </m:sSub>
                                  </m:den>
                                </m:f>
                              </m:oMath>
                            </m:oMathPara>
                          </a14:m>
                          <a:endParaRPr lang="en-US"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p(F</a:t>
                          </a:r>
                          <a:r>
                            <a:rPr lang="en-US" sz="1200" baseline="-25000" dirty="0" smtClean="0"/>
                            <a:t>(a-1)(c-1),</a:t>
                          </a:r>
                          <a:r>
                            <a:rPr lang="en-US" sz="1200" baseline="-25000" dirty="0" err="1" smtClean="0"/>
                            <a:t>abc</a:t>
                          </a:r>
                          <a:r>
                            <a:rPr lang="en-US" sz="1200" baseline="-25000" dirty="0" smtClean="0"/>
                            <a:t>(n-1</a:t>
                          </a:r>
                          <a14:m>
                            <m:oMath xmlns:m="http://schemas.openxmlformats.org/officeDocument/2006/math">
                              <m:r>
                                <a:rPr lang="en-US" sz="1200" i="1" baseline="0" smtClean="0">
                                  <a:latin typeface="Cambria Math" charset="0"/>
                                  <a:ea typeface="Cambria Math" charset="0"/>
                                  <a:cs typeface="Cambria Math" charset="0"/>
                                </a:rPr>
                                <m:t>≤</m:t>
                              </m:r>
                              <m:r>
                                <m:rPr>
                                  <m:nor/>
                                </m:rPr>
                                <a:rPr lang="en-US" sz="1200" baseline="0" dirty="0" smtClean="0"/>
                                <m:t>F</m:t>
                              </m:r>
                              <m:r>
                                <m:rPr>
                                  <m:nor/>
                                </m:rPr>
                                <a:rPr lang="en-US" sz="1200" baseline="-25000" dirty="0" smtClean="0"/>
                                <m:t>0</m:t>
                              </m:r>
                            </m:oMath>
                          </a14:m>
                          <a:r>
                            <a:rPr lang="en-US" sz="1200" baseline="0" dirty="0" smtClean="0"/>
                            <a:t>)</a:t>
                          </a:r>
                          <a:endParaRPr lang="en-US" sz="1200" dirty="0" smtClean="0"/>
                        </a:p>
                        <a:p>
                          <a:endParaRPr lang="en-US" sz="1200" dirty="0"/>
                        </a:p>
                      </a:txBody>
                      <a:tcPr/>
                    </a:tc>
                  </a:tr>
                  <a:tr h="370840">
                    <a:tc>
                      <a:txBody>
                        <a:bodyPr/>
                        <a:lstStyle/>
                        <a:p>
                          <a:r>
                            <a:rPr lang="en-US" dirty="0" smtClean="0"/>
                            <a:t>T*S</a:t>
                          </a:r>
                          <a:endParaRPr lang="en-US" dirty="0"/>
                        </a:p>
                      </a:txBody>
                      <a:tcPr/>
                    </a:tc>
                    <a:tc>
                      <a:txBody>
                        <a:bodyPr/>
                        <a:lstStyle/>
                        <a:p>
                          <a:r>
                            <a:rPr lang="en-US" dirty="0" smtClean="0"/>
                            <a:t>SS</a:t>
                          </a:r>
                          <a:r>
                            <a:rPr lang="en-US" baseline="-25000" dirty="0" smtClean="0"/>
                            <a:t>TS</a:t>
                          </a:r>
                          <a:endParaRPr lang="en-US" dirty="0"/>
                        </a:p>
                      </a:txBody>
                      <a:tcPr/>
                    </a:tc>
                    <a:tc>
                      <a:txBody>
                        <a:bodyPr/>
                        <a:lstStyle/>
                        <a:p>
                          <a:r>
                            <a:rPr lang="en-US" dirty="0" smtClean="0"/>
                            <a:t>(b-1)(c-1)</a:t>
                          </a:r>
                          <a:endParaRPr lang="en-US" dirty="0"/>
                        </a:p>
                      </a:txBody>
                      <a:tcPr/>
                    </a:tc>
                    <a:tc>
                      <a:txBody>
                        <a:bodyPr/>
                        <a:lstStyle/>
                        <a:p>
                          <a14:m>
                            <m:oMathPara xmlns:m="http://schemas.openxmlformats.org/officeDocument/2006/math">
                              <m:oMathParaPr>
                                <m:jc m:val="centerGroup"/>
                              </m:oMathParaPr>
                              <m:oMath xmlns:m="http://schemas.openxmlformats.org/officeDocument/2006/math">
                                <m:r>
                                  <a:rPr lang="en-US" sz="1100" b="0" i="1" smtClean="0">
                                    <a:latin typeface="Cambria Math" charset="0"/>
                                  </a:rPr>
                                  <m:t>𝑀</m:t>
                                </m:r>
                                <m:sSub>
                                  <m:sSubPr>
                                    <m:ctrlPr>
                                      <a:rPr lang="en-US" sz="1100" b="0" i="1" smtClean="0">
                                        <a:latin typeface="Cambria Math" charset="0"/>
                                      </a:rPr>
                                    </m:ctrlPr>
                                  </m:sSubPr>
                                  <m:e>
                                    <m:r>
                                      <a:rPr lang="en-US" sz="1100" b="0" i="1" smtClean="0">
                                        <a:latin typeface="Cambria Math" charset="0"/>
                                      </a:rPr>
                                      <m:t>𝑆</m:t>
                                    </m:r>
                                  </m:e>
                                  <m:sub>
                                    <m:r>
                                      <a:rPr lang="en-US" sz="1100" b="0" i="1" smtClean="0">
                                        <a:latin typeface="Cambria Math" charset="0"/>
                                      </a:rPr>
                                      <m:t>𝑇𝑆</m:t>
                                    </m:r>
                                  </m:sub>
                                </m:sSub>
                                <m:r>
                                  <a:rPr lang="en-US" sz="1100" b="0" i="1" smtClean="0">
                                    <a:latin typeface="Cambria Math" charset="0"/>
                                  </a:rPr>
                                  <m:t>=</m:t>
                                </m:r>
                                <m:f>
                                  <m:fPr>
                                    <m:ctrlPr>
                                      <a:rPr lang="en-US" sz="1100" b="0" i="1" smtClean="0">
                                        <a:latin typeface="Cambria Math" charset="0"/>
                                      </a:rPr>
                                    </m:ctrlPr>
                                  </m:fPr>
                                  <m:num>
                                    <m:r>
                                      <a:rPr lang="en-US" sz="1100" b="0" i="1" smtClean="0">
                                        <a:latin typeface="Cambria Math" charset="0"/>
                                      </a:rPr>
                                      <m:t>𝑆</m:t>
                                    </m:r>
                                    <m:sSub>
                                      <m:sSubPr>
                                        <m:ctrlPr>
                                          <a:rPr lang="en-US" sz="1100" b="0" i="1" smtClean="0">
                                            <a:latin typeface="Cambria Math" charset="0"/>
                                          </a:rPr>
                                        </m:ctrlPr>
                                      </m:sSubPr>
                                      <m:e>
                                        <m:r>
                                          <a:rPr lang="en-US" sz="1100" b="0" i="1" smtClean="0">
                                            <a:latin typeface="Cambria Math" charset="0"/>
                                          </a:rPr>
                                          <m:t>𝑆</m:t>
                                        </m:r>
                                      </m:e>
                                      <m:sub>
                                        <m:r>
                                          <a:rPr lang="en-US" sz="1100" b="0" i="1" smtClean="0">
                                            <a:latin typeface="Cambria Math" charset="0"/>
                                          </a:rPr>
                                          <m:t>𝑇𝑆</m:t>
                                        </m:r>
                                      </m:sub>
                                    </m:sSub>
                                  </m:num>
                                  <m:den>
                                    <m:r>
                                      <a:rPr lang="en-US" sz="1100" b="0" i="1" smtClean="0">
                                        <a:latin typeface="Cambria Math" charset="0"/>
                                      </a:rPr>
                                      <m:t>(</m:t>
                                    </m:r>
                                    <m:r>
                                      <a:rPr lang="en-US" sz="1100" b="0" i="1" smtClean="0">
                                        <a:latin typeface="Cambria Math" charset="0"/>
                                      </a:rPr>
                                      <m:t>𝑏</m:t>
                                    </m:r>
                                    <m:r>
                                      <a:rPr lang="en-US" sz="1100" b="0" i="1" smtClean="0">
                                        <a:latin typeface="Cambria Math" charset="0"/>
                                      </a:rPr>
                                      <m:t>−1</m:t>
                                    </m:r>
                                    <m:r>
                                      <a:rPr lang="en-US" sz="1100" b="0" i="1" smtClean="0">
                                        <a:latin typeface="Cambria Math" charset="0"/>
                                      </a:rPr>
                                      <m:t>)(</m:t>
                                    </m:r>
                                    <m:r>
                                      <a:rPr lang="en-US" sz="1100" b="0" i="1" smtClean="0">
                                        <a:latin typeface="Cambria Math" charset="0"/>
                                      </a:rPr>
                                      <m:t>𝑐</m:t>
                                    </m:r>
                                    <m:r>
                                      <a:rPr lang="en-US" sz="1100" b="0" i="1" smtClean="0">
                                        <a:latin typeface="Cambria Math" charset="0"/>
                                      </a:rPr>
                                      <m:t>−1)</m:t>
                                    </m:r>
                                  </m:den>
                                </m:f>
                              </m:oMath>
                            </m:oMathPara>
                          </a14:m>
                          <a:endParaRPr lang="en-US" sz="1100" dirty="0"/>
                        </a:p>
                      </a:txBody>
                      <a:tcPr/>
                    </a:tc>
                    <a:tc>
                      <a:txBody>
                        <a:bodyPr/>
                        <a:lstStyle/>
                        <a:p>
                          <a14:m>
                            <m:oMathPara xmlns:m="http://schemas.openxmlformats.org/officeDocument/2006/math">
                              <m:oMathParaPr>
                                <m:jc m:val="centerGroup"/>
                              </m:oMathParaPr>
                              <m:oMath xmlns:m="http://schemas.openxmlformats.org/officeDocument/2006/math">
                                <m:sSub>
                                  <m:sSubPr>
                                    <m:ctrlPr>
                                      <a:rPr lang="en-US" sz="1200" b="0" i="1" smtClean="0">
                                        <a:latin typeface="Cambria Math" charset="0"/>
                                      </a:rPr>
                                    </m:ctrlPr>
                                  </m:sSubPr>
                                  <m:e>
                                    <m:r>
                                      <a:rPr lang="en-US" sz="1200" b="0" i="1" smtClean="0">
                                        <a:latin typeface="Cambria Math" charset="0"/>
                                      </a:rPr>
                                      <m:t>𝐹</m:t>
                                    </m:r>
                                  </m:e>
                                  <m:sub>
                                    <m:r>
                                      <a:rPr lang="en-US" sz="1200" b="0" i="1" smtClean="0">
                                        <a:latin typeface="Cambria Math" charset="0"/>
                                      </a:rPr>
                                      <m:t>0</m:t>
                                    </m:r>
                                  </m:sub>
                                </m:sSub>
                                <m:r>
                                  <a:rPr lang="en-US" sz="1200" b="0" i="1" smtClean="0">
                                    <a:latin typeface="Cambria Math" charset="0"/>
                                  </a:rPr>
                                  <m:t>=</m:t>
                                </m:r>
                                <m:f>
                                  <m:fPr>
                                    <m:ctrlPr>
                                      <a:rPr lang="en-US" sz="1200" b="0" i="1" smtClean="0">
                                        <a:latin typeface="Cambria Math" charset="0"/>
                                      </a:rPr>
                                    </m:ctrlPr>
                                  </m:fPr>
                                  <m:num>
                                    <m:r>
                                      <a:rPr lang="en-US" sz="1200" b="0" i="1" smtClean="0">
                                        <a:latin typeface="Cambria Math" charset="0"/>
                                      </a:rPr>
                                      <m:t>𝑀</m:t>
                                    </m:r>
                                    <m:sSub>
                                      <m:sSubPr>
                                        <m:ctrlPr>
                                          <a:rPr lang="en-US" sz="1200" b="0" i="1" smtClean="0">
                                            <a:latin typeface="Cambria Math" charset="0"/>
                                          </a:rPr>
                                        </m:ctrlPr>
                                      </m:sSubPr>
                                      <m:e>
                                        <m:r>
                                          <a:rPr lang="en-US" sz="1200" b="0" i="1" smtClean="0">
                                            <a:latin typeface="Cambria Math" charset="0"/>
                                          </a:rPr>
                                          <m:t>𝑆</m:t>
                                        </m:r>
                                      </m:e>
                                      <m:sub>
                                        <m:r>
                                          <a:rPr lang="en-US" sz="1200" b="0" i="1" smtClean="0">
                                            <a:latin typeface="Cambria Math" charset="0"/>
                                          </a:rPr>
                                          <m:t>𝑇𝑆</m:t>
                                        </m:r>
                                      </m:sub>
                                    </m:sSub>
                                  </m:num>
                                  <m:den>
                                    <m:r>
                                      <a:rPr lang="en-US" sz="1200" b="0" i="1" smtClean="0">
                                        <a:latin typeface="Cambria Math" charset="0"/>
                                      </a:rPr>
                                      <m:t>𝑀</m:t>
                                    </m:r>
                                    <m:sSub>
                                      <m:sSubPr>
                                        <m:ctrlPr>
                                          <a:rPr lang="en-US" sz="1200" b="0" i="1" smtClean="0">
                                            <a:latin typeface="Cambria Math" charset="0"/>
                                          </a:rPr>
                                        </m:ctrlPr>
                                      </m:sSubPr>
                                      <m:e>
                                        <m:r>
                                          <a:rPr lang="en-US" sz="1200" b="0" i="1" smtClean="0">
                                            <a:latin typeface="Cambria Math" charset="0"/>
                                          </a:rPr>
                                          <m:t>𝑆</m:t>
                                        </m:r>
                                      </m:e>
                                      <m:sub>
                                        <m:r>
                                          <a:rPr lang="en-US" sz="1200" b="0" i="1" smtClean="0">
                                            <a:latin typeface="Cambria Math" charset="0"/>
                                          </a:rPr>
                                          <m:t>𝐸</m:t>
                                        </m:r>
                                      </m:sub>
                                    </m:sSub>
                                  </m:den>
                                </m:f>
                              </m:oMath>
                            </m:oMathPara>
                          </a14:m>
                          <a:endParaRPr lang="en-US"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p(F</a:t>
                          </a:r>
                          <a:r>
                            <a:rPr lang="en-US" sz="1200" baseline="-25000" dirty="0" smtClean="0"/>
                            <a:t>(b-1)(c-1),abc(n-1</a:t>
                          </a:r>
                          <a14:m>
                            <m:oMath xmlns:m="http://schemas.openxmlformats.org/officeDocument/2006/math">
                              <m:r>
                                <a:rPr lang="en-US" sz="1200" i="1" baseline="0" smtClean="0">
                                  <a:latin typeface="Cambria Math" charset="0"/>
                                  <a:ea typeface="Cambria Math" charset="0"/>
                                  <a:cs typeface="Cambria Math" charset="0"/>
                                </a:rPr>
                                <m:t>≤</m:t>
                              </m:r>
                              <m:r>
                                <m:rPr>
                                  <m:nor/>
                                </m:rPr>
                                <a:rPr lang="en-US" sz="1200" baseline="0" dirty="0" smtClean="0"/>
                                <m:t>F</m:t>
                              </m:r>
                              <m:r>
                                <m:rPr>
                                  <m:nor/>
                                </m:rPr>
                                <a:rPr lang="en-US" sz="1200" baseline="-25000" dirty="0" smtClean="0"/>
                                <m:t>0</m:t>
                              </m:r>
                            </m:oMath>
                          </a14:m>
                          <a:r>
                            <a:rPr lang="en-US" sz="1200" baseline="0" dirty="0" smtClean="0"/>
                            <a:t>)</a:t>
                          </a:r>
                          <a:endParaRPr lang="en-US" sz="1200" dirty="0" smtClean="0"/>
                        </a:p>
                        <a:p>
                          <a:endParaRPr lang="en-US" sz="1200" dirty="0"/>
                        </a:p>
                      </a:txBody>
                      <a:tcPr/>
                    </a:tc>
                  </a:tr>
                  <a:tr h="370840">
                    <a:tc>
                      <a:txBody>
                        <a:bodyPr/>
                        <a:lstStyle/>
                        <a:p>
                          <a:r>
                            <a:rPr lang="en-US" dirty="0" smtClean="0"/>
                            <a:t>D*T*S</a:t>
                          </a:r>
                          <a:endParaRPr lang="en-US" dirty="0"/>
                        </a:p>
                      </a:txBody>
                      <a:tcPr/>
                    </a:tc>
                    <a:tc>
                      <a:txBody>
                        <a:bodyPr/>
                        <a:lstStyle/>
                        <a:p>
                          <a:r>
                            <a:rPr lang="en-US" dirty="0" smtClean="0"/>
                            <a:t>SS</a:t>
                          </a:r>
                          <a:r>
                            <a:rPr lang="en-US" baseline="-25000" dirty="0" smtClean="0"/>
                            <a:t>DTS</a:t>
                          </a:r>
                          <a:endParaRPr lang="en-US" dirty="0"/>
                        </a:p>
                      </a:txBody>
                      <a:tcPr/>
                    </a:tc>
                    <a:tc>
                      <a:txBody>
                        <a:bodyPr/>
                        <a:lstStyle/>
                        <a:p>
                          <a:r>
                            <a:rPr lang="en-US" dirty="0" smtClean="0"/>
                            <a:t>(a-1)(b-1)(c-1)</a:t>
                          </a:r>
                          <a:endParaRPr lang="en-US" dirty="0"/>
                        </a:p>
                      </a:txBody>
                      <a:tcPr/>
                    </a:tc>
                    <a:tc>
                      <a:txBody>
                        <a:bodyPr/>
                        <a:lstStyle/>
                        <a:p>
                          <a14:m>
                            <m:oMathPara xmlns:m="http://schemas.openxmlformats.org/officeDocument/2006/math">
                              <m:oMathParaPr>
                                <m:jc m:val="centerGroup"/>
                              </m:oMathParaPr>
                              <m:oMath xmlns:m="http://schemas.openxmlformats.org/officeDocument/2006/math">
                                <m:r>
                                  <a:rPr lang="en-US" sz="1100" b="0" i="1" smtClean="0">
                                    <a:latin typeface="Cambria Math" charset="0"/>
                                  </a:rPr>
                                  <m:t>𝑀</m:t>
                                </m:r>
                                <m:sSub>
                                  <m:sSubPr>
                                    <m:ctrlPr>
                                      <a:rPr lang="en-US" sz="1100" b="0" i="1" smtClean="0">
                                        <a:latin typeface="Cambria Math" charset="0"/>
                                      </a:rPr>
                                    </m:ctrlPr>
                                  </m:sSubPr>
                                  <m:e>
                                    <m:r>
                                      <a:rPr lang="en-US" sz="1100" b="0" i="1" smtClean="0">
                                        <a:latin typeface="Cambria Math" charset="0"/>
                                      </a:rPr>
                                      <m:t>𝑆</m:t>
                                    </m:r>
                                  </m:e>
                                  <m:sub>
                                    <m:r>
                                      <a:rPr lang="en-US" sz="1100" b="0" i="1" smtClean="0">
                                        <a:latin typeface="Cambria Math" charset="0"/>
                                      </a:rPr>
                                      <m:t>𝐷𝑇𝑆</m:t>
                                    </m:r>
                                  </m:sub>
                                </m:sSub>
                                <m:r>
                                  <a:rPr lang="en-US" sz="1100" b="0" i="1" smtClean="0">
                                    <a:latin typeface="Cambria Math" charset="0"/>
                                  </a:rPr>
                                  <m:t>=</m:t>
                                </m:r>
                                <m:f>
                                  <m:fPr>
                                    <m:ctrlPr>
                                      <a:rPr lang="en-US" sz="1100" b="0" i="1" smtClean="0">
                                        <a:latin typeface="Cambria Math" charset="0"/>
                                      </a:rPr>
                                    </m:ctrlPr>
                                  </m:fPr>
                                  <m:num>
                                    <m:r>
                                      <a:rPr lang="en-US" sz="1100" b="0" i="1" smtClean="0">
                                        <a:latin typeface="Cambria Math" charset="0"/>
                                      </a:rPr>
                                      <m:t>𝑆</m:t>
                                    </m:r>
                                    <m:sSub>
                                      <m:sSubPr>
                                        <m:ctrlPr>
                                          <a:rPr lang="en-US" sz="1100" b="0" i="1" smtClean="0">
                                            <a:latin typeface="Cambria Math" charset="0"/>
                                          </a:rPr>
                                        </m:ctrlPr>
                                      </m:sSubPr>
                                      <m:e>
                                        <m:r>
                                          <a:rPr lang="en-US" sz="1100" b="0" i="1" smtClean="0">
                                            <a:latin typeface="Cambria Math" charset="0"/>
                                          </a:rPr>
                                          <m:t>𝑆</m:t>
                                        </m:r>
                                      </m:e>
                                      <m:sub>
                                        <m:r>
                                          <a:rPr lang="en-US" sz="1100" b="0" i="1" smtClean="0">
                                            <a:latin typeface="Cambria Math" charset="0"/>
                                          </a:rPr>
                                          <m:t>𝐷𝑇𝑆</m:t>
                                        </m:r>
                                      </m:sub>
                                    </m:sSub>
                                  </m:num>
                                  <m:den>
                                    <m:r>
                                      <a:rPr lang="en-US" sz="1100" b="0" i="1" smtClean="0">
                                        <a:latin typeface="Cambria Math" charset="0"/>
                                      </a:rPr>
                                      <m:t>(</m:t>
                                    </m:r>
                                    <m:r>
                                      <a:rPr lang="en-US" sz="1100" b="0" i="1" smtClean="0">
                                        <a:latin typeface="Cambria Math" charset="0"/>
                                      </a:rPr>
                                      <m:t>𝑎</m:t>
                                    </m:r>
                                    <m:r>
                                      <a:rPr lang="en-US" sz="1100" b="0" i="1" smtClean="0">
                                        <a:latin typeface="Cambria Math" charset="0"/>
                                      </a:rPr>
                                      <m:t>−1)(</m:t>
                                    </m:r>
                                    <m:r>
                                      <a:rPr lang="en-US" sz="1100" b="0" i="1" smtClean="0">
                                        <a:latin typeface="Cambria Math" charset="0"/>
                                      </a:rPr>
                                      <m:t>𝑏</m:t>
                                    </m:r>
                                    <m:r>
                                      <a:rPr lang="en-US" sz="1100" b="0" i="1" smtClean="0">
                                        <a:latin typeface="Cambria Math" charset="0"/>
                                      </a:rPr>
                                      <m:t>−1)(</m:t>
                                    </m:r>
                                    <m:r>
                                      <a:rPr lang="en-US" sz="1100" b="0" i="1" smtClean="0">
                                        <a:latin typeface="Cambria Math" charset="0"/>
                                      </a:rPr>
                                      <m:t>𝑐</m:t>
                                    </m:r>
                                    <m:r>
                                      <a:rPr lang="en-US" sz="1100" b="0" i="1" smtClean="0">
                                        <a:latin typeface="Cambria Math" charset="0"/>
                                      </a:rPr>
                                      <m:t>−1)</m:t>
                                    </m:r>
                                  </m:den>
                                </m:f>
                              </m:oMath>
                            </m:oMathPara>
                          </a14:m>
                          <a:endParaRPr lang="en-US" sz="1100" dirty="0"/>
                        </a:p>
                      </a:txBody>
                      <a:tcPr/>
                    </a:tc>
                    <a:tc>
                      <a:txBody>
                        <a:bodyPr/>
                        <a:lstStyle/>
                        <a:p>
                          <a14:m>
                            <m:oMathPara xmlns:m="http://schemas.openxmlformats.org/officeDocument/2006/math">
                              <m:oMathParaPr>
                                <m:jc m:val="centerGroup"/>
                              </m:oMathParaPr>
                              <m:oMath xmlns:m="http://schemas.openxmlformats.org/officeDocument/2006/math">
                                <m:sSub>
                                  <m:sSubPr>
                                    <m:ctrlPr>
                                      <a:rPr lang="en-US" sz="1200" b="0" i="1" smtClean="0">
                                        <a:latin typeface="Cambria Math" charset="0"/>
                                      </a:rPr>
                                    </m:ctrlPr>
                                  </m:sSubPr>
                                  <m:e>
                                    <m:r>
                                      <a:rPr lang="en-US" sz="1200" b="0" i="1" smtClean="0">
                                        <a:latin typeface="Cambria Math" charset="0"/>
                                      </a:rPr>
                                      <m:t>𝐹</m:t>
                                    </m:r>
                                  </m:e>
                                  <m:sub>
                                    <m:r>
                                      <a:rPr lang="en-US" sz="1200" b="0" i="1" smtClean="0">
                                        <a:latin typeface="Cambria Math" charset="0"/>
                                      </a:rPr>
                                      <m:t>0</m:t>
                                    </m:r>
                                  </m:sub>
                                </m:sSub>
                                <m:r>
                                  <a:rPr lang="en-US" sz="1200" b="0" i="1" smtClean="0">
                                    <a:latin typeface="Cambria Math" charset="0"/>
                                  </a:rPr>
                                  <m:t>=</m:t>
                                </m:r>
                                <m:f>
                                  <m:fPr>
                                    <m:ctrlPr>
                                      <a:rPr lang="en-US" sz="1200" b="0" i="1" smtClean="0">
                                        <a:latin typeface="Cambria Math" charset="0"/>
                                      </a:rPr>
                                    </m:ctrlPr>
                                  </m:fPr>
                                  <m:num>
                                    <m:r>
                                      <a:rPr lang="en-US" sz="1200" b="0" i="1" smtClean="0">
                                        <a:latin typeface="Cambria Math" charset="0"/>
                                      </a:rPr>
                                      <m:t>𝑀</m:t>
                                    </m:r>
                                    <m:sSub>
                                      <m:sSubPr>
                                        <m:ctrlPr>
                                          <a:rPr lang="en-US" sz="1200" b="0" i="1" smtClean="0">
                                            <a:latin typeface="Cambria Math" charset="0"/>
                                          </a:rPr>
                                        </m:ctrlPr>
                                      </m:sSubPr>
                                      <m:e>
                                        <m:r>
                                          <a:rPr lang="en-US" sz="1200" b="0" i="1" smtClean="0">
                                            <a:latin typeface="Cambria Math" charset="0"/>
                                          </a:rPr>
                                          <m:t>𝑆</m:t>
                                        </m:r>
                                      </m:e>
                                      <m:sub>
                                        <m:r>
                                          <a:rPr lang="en-US" sz="1200" b="0" i="1" smtClean="0">
                                            <a:latin typeface="Cambria Math" charset="0"/>
                                          </a:rPr>
                                          <m:t>𝐷𝑇𝑆</m:t>
                                        </m:r>
                                      </m:sub>
                                    </m:sSub>
                                  </m:num>
                                  <m:den>
                                    <m:r>
                                      <a:rPr lang="en-US" sz="1200" b="0" i="1" smtClean="0">
                                        <a:latin typeface="Cambria Math" charset="0"/>
                                      </a:rPr>
                                      <m:t>𝑀</m:t>
                                    </m:r>
                                    <m:sSub>
                                      <m:sSubPr>
                                        <m:ctrlPr>
                                          <a:rPr lang="en-US" sz="1200" b="0" i="1" smtClean="0">
                                            <a:latin typeface="Cambria Math" charset="0"/>
                                          </a:rPr>
                                        </m:ctrlPr>
                                      </m:sSubPr>
                                      <m:e>
                                        <m:r>
                                          <a:rPr lang="en-US" sz="1200" b="0" i="1" smtClean="0">
                                            <a:latin typeface="Cambria Math" charset="0"/>
                                          </a:rPr>
                                          <m:t>𝑆</m:t>
                                        </m:r>
                                      </m:e>
                                      <m:sub>
                                        <m:r>
                                          <a:rPr lang="en-US" sz="1200" b="0" i="1" smtClean="0">
                                            <a:latin typeface="Cambria Math" charset="0"/>
                                          </a:rPr>
                                          <m:t>𝐸</m:t>
                                        </m:r>
                                      </m:sub>
                                    </m:sSub>
                                  </m:den>
                                </m:f>
                              </m:oMath>
                            </m:oMathPara>
                          </a14:m>
                          <a:endParaRPr lang="en-US"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p(F</a:t>
                          </a:r>
                          <a:r>
                            <a:rPr lang="en-US" sz="1200" baseline="-25000" dirty="0" smtClean="0"/>
                            <a:t>(a-1)(b-1)(c-1),</a:t>
                          </a:r>
                          <a:r>
                            <a:rPr lang="en-US" sz="1200" baseline="-25000" dirty="0" err="1" smtClean="0"/>
                            <a:t>abc</a:t>
                          </a:r>
                          <a:r>
                            <a:rPr lang="en-US" sz="1200" baseline="-25000" dirty="0" smtClean="0"/>
                            <a:t>(n-1</a:t>
                          </a:r>
                          <a14:m>
                            <m:oMath xmlns:m="http://schemas.openxmlformats.org/officeDocument/2006/math">
                              <m:r>
                                <a:rPr lang="en-US" sz="1200" i="1" baseline="0" smtClean="0">
                                  <a:latin typeface="Cambria Math" charset="0"/>
                                  <a:ea typeface="Cambria Math" charset="0"/>
                                  <a:cs typeface="Cambria Math" charset="0"/>
                                </a:rPr>
                                <m:t>≤</m:t>
                              </m:r>
                              <m:r>
                                <m:rPr>
                                  <m:nor/>
                                </m:rPr>
                                <a:rPr lang="en-US" sz="1200" baseline="0" dirty="0" smtClean="0"/>
                                <m:t>F</m:t>
                              </m:r>
                              <m:r>
                                <m:rPr>
                                  <m:nor/>
                                </m:rPr>
                                <a:rPr lang="en-US" sz="1200" baseline="-25000" dirty="0" smtClean="0"/>
                                <m:t>0</m:t>
                              </m:r>
                            </m:oMath>
                          </a14:m>
                          <a:r>
                            <a:rPr lang="en-US" sz="1200" baseline="0" dirty="0" smtClean="0"/>
                            <a:t>)</a:t>
                          </a:r>
                          <a:endParaRPr lang="en-US" sz="1200" dirty="0" smtClean="0"/>
                        </a:p>
                        <a:p>
                          <a:endParaRPr lang="en-US" sz="1200" dirty="0"/>
                        </a:p>
                      </a:txBody>
                      <a:tcPr/>
                    </a:tc>
                  </a:tr>
                  <a:tr h="370840">
                    <a:tc>
                      <a:txBody>
                        <a:bodyPr/>
                        <a:lstStyle/>
                        <a:p>
                          <a:r>
                            <a:rPr lang="en-US" dirty="0" smtClean="0"/>
                            <a:t>Error</a:t>
                          </a:r>
                          <a:endParaRPr lang="en-US" dirty="0"/>
                        </a:p>
                      </a:txBody>
                      <a:tcPr/>
                    </a:tc>
                    <a:tc>
                      <a:txBody>
                        <a:bodyPr/>
                        <a:lstStyle/>
                        <a:p>
                          <a:r>
                            <a:rPr lang="en-US" dirty="0" smtClean="0"/>
                            <a:t>SS</a:t>
                          </a:r>
                          <a:r>
                            <a:rPr lang="en-US" baseline="-25000" dirty="0" smtClean="0"/>
                            <a:t>E</a:t>
                          </a:r>
                          <a:endParaRPr lang="en-US" dirty="0"/>
                        </a:p>
                      </a:txBody>
                      <a:tcPr/>
                    </a:tc>
                    <a:tc>
                      <a:txBody>
                        <a:bodyPr/>
                        <a:lstStyle/>
                        <a:p>
                          <a:r>
                            <a:rPr lang="en-US" dirty="0" err="1" smtClean="0"/>
                            <a:t>abc</a:t>
                          </a:r>
                          <a:r>
                            <a:rPr lang="en-US" dirty="0" smtClean="0"/>
                            <a:t>(n-1)</a:t>
                          </a:r>
                          <a:endParaRPr lang="en-US" dirty="0"/>
                        </a:p>
                      </a:txBody>
                      <a:tcPr/>
                    </a:tc>
                    <a:tc>
                      <a:txBody>
                        <a:bodyPr/>
                        <a:lstStyle/>
                        <a:p>
                          <a14:m>
                            <m:oMathPara xmlns:m="http://schemas.openxmlformats.org/officeDocument/2006/math">
                              <m:oMathParaPr>
                                <m:jc m:val="centerGroup"/>
                              </m:oMathParaPr>
                              <m:oMath xmlns:m="http://schemas.openxmlformats.org/officeDocument/2006/math">
                                <m:r>
                                  <a:rPr lang="en-US" sz="1100" b="0" i="1" smtClean="0">
                                    <a:latin typeface="Cambria Math" charset="0"/>
                                  </a:rPr>
                                  <m:t>𝑀</m:t>
                                </m:r>
                                <m:sSub>
                                  <m:sSubPr>
                                    <m:ctrlPr>
                                      <a:rPr lang="en-US" sz="1100" b="0" i="1" smtClean="0">
                                        <a:latin typeface="Cambria Math" charset="0"/>
                                      </a:rPr>
                                    </m:ctrlPr>
                                  </m:sSubPr>
                                  <m:e>
                                    <m:r>
                                      <a:rPr lang="en-US" sz="1100" b="0" i="1" smtClean="0">
                                        <a:latin typeface="Cambria Math" charset="0"/>
                                      </a:rPr>
                                      <m:t>𝑆</m:t>
                                    </m:r>
                                  </m:e>
                                  <m:sub>
                                    <m:r>
                                      <a:rPr lang="en-US" sz="1100" b="0" i="1" smtClean="0">
                                        <a:latin typeface="Cambria Math" charset="0"/>
                                      </a:rPr>
                                      <m:t>𝐸</m:t>
                                    </m:r>
                                  </m:sub>
                                </m:sSub>
                                <m:r>
                                  <a:rPr lang="en-US" sz="1100" b="0" i="1" smtClean="0">
                                    <a:latin typeface="Cambria Math" charset="0"/>
                                  </a:rPr>
                                  <m:t>=</m:t>
                                </m:r>
                                <m:f>
                                  <m:fPr>
                                    <m:ctrlPr>
                                      <a:rPr lang="en-US" sz="1100" b="0" i="1" smtClean="0">
                                        <a:latin typeface="Cambria Math" charset="0"/>
                                      </a:rPr>
                                    </m:ctrlPr>
                                  </m:fPr>
                                  <m:num>
                                    <m:r>
                                      <a:rPr lang="en-US" sz="1100" b="0" i="1" smtClean="0">
                                        <a:latin typeface="Cambria Math" charset="0"/>
                                      </a:rPr>
                                      <m:t>𝑆</m:t>
                                    </m:r>
                                    <m:sSub>
                                      <m:sSubPr>
                                        <m:ctrlPr>
                                          <a:rPr lang="en-US" sz="1100" b="0" i="1" smtClean="0">
                                            <a:latin typeface="Cambria Math" charset="0"/>
                                          </a:rPr>
                                        </m:ctrlPr>
                                      </m:sSubPr>
                                      <m:e>
                                        <m:r>
                                          <a:rPr lang="en-US" sz="1100" b="0" i="1" smtClean="0">
                                            <a:latin typeface="Cambria Math" charset="0"/>
                                          </a:rPr>
                                          <m:t>𝑆</m:t>
                                        </m:r>
                                      </m:e>
                                      <m:sub>
                                        <m:r>
                                          <a:rPr lang="en-US" sz="1100" b="0" i="1" smtClean="0">
                                            <a:latin typeface="Cambria Math" charset="0"/>
                                          </a:rPr>
                                          <m:t>𝐸</m:t>
                                        </m:r>
                                      </m:sub>
                                    </m:sSub>
                                  </m:num>
                                  <m:den>
                                    <m:r>
                                      <a:rPr lang="en-US" sz="1100" b="0" i="1" smtClean="0">
                                        <a:latin typeface="Cambria Math" charset="0"/>
                                      </a:rPr>
                                      <m:t>𝑎</m:t>
                                    </m:r>
                                    <m:r>
                                      <a:rPr lang="en-US" sz="1100" b="0" i="1" smtClean="0">
                                        <a:latin typeface="Cambria Math" charset="0"/>
                                      </a:rPr>
                                      <m:t>𝑏𝑐</m:t>
                                    </m:r>
                                    <m:r>
                                      <a:rPr lang="en-US" sz="1100" b="0" i="1" smtClean="0">
                                        <a:latin typeface="Cambria Math" charset="0"/>
                                      </a:rPr>
                                      <m:t>(</m:t>
                                    </m:r>
                                    <m:r>
                                      <a:rPr lang="en-US" sz="1100" b="0" i="1" smtClean="0">
                                        <a:latin typeface="Cambria Math" charset="0"/>
                                      </a:rPr>
                                      <m:t>𝑛</m:t>
                                    </m:r>
                                    <m:r>
                                      <a:rPr lang="en-US" sz="1100" b="0" i="1" smtClean="0">
                                        <a:latin typeface="Cambria Math" charset="0"/>
                                      </a:rPr>
                                      <m:t>−1</m:t>
                                    </m:r>
                                    <m:r>
                                      <a:rPr lang="en-US" sz="1100" b="0" i="1" smtClean="0">
                                        <a:latin typeface="Cambria Math" charset="0"/>
                                      </a:rPr>
                                      <m:t>)</m:t>
                                    </m:r>
                                  </m:den>
                                </m:f>
                              </m:oMath>
                            </m:oMathPara>
                          </a14:m>
                          <a:endParaRPr lang="en-US" sz="1100" dirty="0"/>
                        </a:p>
                      </a:txBody>
                      <a:tcPr/>
                    </a:tc>
                    <a:tc>
                      <a:txBody>
                        <a:bodyPr/>
                        <a:lstStyle/>
                        <a:p>
                          <a:endParaRPr lang="en-US" dirty="0"/>
                        </a:p>
                      </a:txBody>
                      <a:tcPr/>
                    </a:tc>
                    <a:tc>
                      <a:txBody>
                        <a:bodyPr/>
                        <a:lstStyle/>
                        <a:p>
                          <a:endParaRPr lang="en-US" dirty="0"/>
                        </a:p>
                      </a:txBody>
                      <a:tcPr/>
                    </a:tc>
                  </a:tr>
                  <a:tr h="370840">
                    <a:tc>
                      <a:txBody>
                        <a:bodyPr/>
                        <a:lstStyle/>
                        <a:p>
                          <a:r>
                            <a:rPr lang="en-US" dirty="0" smtClean="0"/>
                            <a:t>Total</a:t>
                          </a:r>
                          <a:endParaRPr lang="en-US" dirty="0"/>
                        </a:p>
                      </a:txBody>
                      <a:tcPr/>
                    </a:tc>
                    <a:tc>
                      <a:txBody>
                        <a:bodyPr/>
                        <a:lstStyle/>
                        <a:p>
                          <a:r>
                            <a:rPr lang="en-US" dirty="0" smtClean="0"/>
                            <a:t>SS</a:t>
                          </a:r>
                          <a:r>
                            <a:rPr lang="en-US" baseline="-25000" dirty="0" smtClean="0"/>
                            <a:t>T</a:t>
                          </a:r>
                          <a:endParaRPr lang="en-US" dirty="0"/>
                        </a:p>
                      </a:txBody>
                      <a:tcPr/>
                    </a:tc>
                    <a:tc>
                      <a:txBody>
                        <a:bodyPr/>
                        <a:lstStyle/>
                        <a:p>
                          <a:r>
                            <a:rPr lang="en-US" dirty="0" smtClean="0"/>
                            <a:t>abcn-1</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mc:Choice>
        <mc:Fallback>
          <p:graphicFrame>
            <p:nvGraphicFramePr>
              <p:cNvPr id="4" name="Content Placeholder 3"/>
              <p:cNvGraphicFramePr>
                <a:graphicFrameLocks noGrp="1"/>
              </p:cNvGraphicFramePr>
              <p:nvPr>
                <p:ph idx="1"/>
                <p:extLst>
                  <p:ext uri="{D42A27DB-BD31-4B8C-83A1-F6EECF244321}">
                    <p14:modId xmlns:p14="http://schemas.microsoft.com/office/powerpoint/2010/main" val="1166153525"/>
                  </p:ext>
                </p:extLst>
              </p:nvPr>
            </p:nvGraphicFramePr>
            <p:xfrm>
              <a:off x="497910" y="1502710"/>
              <a:ext cx="10131426" cy="5016693"/>
            </p:xfrm>
            <a:graphic>
              <a:graphicData uri="http://schemas.openxmlformats.org/drawingml/2006/table">
                <a:tbl>
                  <a:tblPr firstRow="1" bandRow="1">
                    <a:tableStyleId>{5C22544A-7EE6-4342-B048-85BDC9FD1C3A}</a:tableStyleId>
                  </a:tblPr>
                  <a:tblGrid>
                    <a:gridCol w="1688571"/>
                    <a:gridCol w="1688571"/>
                    <a:gridCol w="1688571"/>
                    <a:gridCol w="1688571"/>
                    <a:gridCol w="1688571"/>
                    <a:gridCol w="1688571"/>
                  </a:tblGrid>
                  <a:tr h="640080">
                    <a:tc>
                      <a:txBody>
                        <a:bodyPr/>
                        <a:lstStyle/>
                        <a:p>
                          <a:r>
                            <a:rPr lang="en-US" dirty="0" smtClean="0"/>
                            <a:t>Source</a:t>
                          </a:r>
                          <a:r>
                            <a:rPr lang="en-US" baseline="0" dirty="0" smtClean="0"/>
                            <a:t> of Variation</a:t>
                          </a:r>
                          <a:endParaRPr lang="en-US" dirty="0"/>
                        </a:p>
                      </a:txBody>
                      <a:tcPr/>
                    </a:tc>
                    <a:tc>
                      <a:txBody>
                        <a:bodyPr/>
                        <a:lstStyle/>
                        <a:p>
                          <a:r>
                            <a:rPr lang="en-US" dirty="0" smtClean="0"/>
                            <a:t>Sum</a:t>
                          </a:r>
                          <a:r>
                            <a:rPr lang="en-US" baseline="0" dirty="0" smtClean="0"/>
                            <a:t> of Squares</a:t>
                          </a:r>
                          <a:endParaRPr lang="en-US" dirty="0"/>
                        </a:p>
                      </a:txBody>
                      <a:tcPr/>
                    </a:tc>
                    <a:tc>
                      <a:txBody>
                        <a:bodyPr/>
                        <a:lstStyle/>
                        <a:p>
                          <a:r>
                            <a:rPr lang="en-US" dirty="0" smtClean="0"/>
                            <a:t>Degrees of Freedom</a:t>
                          </a:r>
                          <a:endParaRPr lang="en-US" dirty="0"/>
                        </a:p>
                      </a:txBody>
                      <a:tcPr/>
                    </a:tc>
                    <a:tc>
                      <a:txBody>
                        <a:bodyPr/>
                        <a:lstStyle/>
                        <a:p>
                          <a:r>
                            <a:rPr lang="en-US" dirty="0" smtClean="0"/>
                            <a:t>Mean</a:t>
                          </a:r>
                          <a:r>
                            <a:rPr lang="en-US" baseline="0" dirty="0" smtClean="0"/>
                            <a:t> Square</a:t>
                          </a:r>
                          <a:endParaRPr lang="en-US" dirty="0"/>
                        </a:p>
                      </a:txBody>
                      <a:tcPr/>
                    </a:tc>
                    <a:tc>
                      <a:txBody>
                        <a:bodyPr/>
                        <a:lstStyle/>
                        <a:p>
                          <a:endParaRPr lang="en-US"/>
                        </a:p>
                      </a:txBody>
                      <a:tcPr>
                        <a:blipFill rotWithShape="0">
                          <a:blip r:embed="rId3"/>
                          <a:stretch>
                            <a:fillRect l="-400722" t="-4762" r="-101444" b="-699048"/>
                          </a:stretch>
                        </a:blipFill>
                      </a:tcPr>
                    </a:tc>
                    <a:tc>
                      <a:txBody>
                        <a:bodyPr/>
                        <a:lstStyle/>
                        <a:p>
                          <a:r>
                            <a:rPr lang="en-US" dirty="0" smtClean="0"/>
                            <a:t>P-value</a:t>
                          </a:r>
                          <a:endParaRPr lang="en-US" dirty="0"/>
                        </a:p>
                      </a:txBody>
                      <a:tcPr/>
                    </a:tc>
                  </a:tr>
                  <a:tr h="640080">
                    <a:tc>
                      <a:txBody>
                        <a:bodyPr/>
                        <a:lstStyle/>
                        <a:p>
                          <a:r>
                            <a:rPr lang="en-US" dirty="0" smtClean="0"/>
                            <a:t>Days</a:t>
                          </a:r>
                          <a:r>
                            <a:rPr lang="en-US" baseline="0" dirty="0" smtClean="0"/>
                            <a:t> Between Watering (D)</a:t>
                          </a:r>
                          <a:endParaRPr lang="en-US" dirty="0"/>
                        </a:p>
                      </a:txBody>
                      <a:tcPr/>
                    </a:tc>
                    <a:tc>
                      <a:txBody>
                        <a:bodyPr/>
                        <a:lstStyle/>
                        <a:p>
                          <a:r>
                            <a:rPr lang="en-US" dirty="0" err="1" smtClean="0"/>
                            <a:t>SS</a:t>
                          </a:r>
                          <a:r>
                            <a:rPr lang="en-US" baseline="-25000" dirty="0" err="1" smtClean="0"/>
                            <a:t>days</a:t>
                          </a:r>
                          <a:endParaRPr lang="en-US" dirty="0"/>
                        </a:p>
                      </a:txBody>
                      <a:tcPr/>
                    </a:tc>
                    <a:tc>
                      <a:txBody>
                        <a:bodyPr/>
                        <a:lstStyle/>
                        <a:p>
                          <a:r>
                            <a:rPr lang="en-US" dirty="0" smtClean="0"/>
                            <a:t>a-1</a:t>
                          </a:r>
                          <a:endParaRPr lang="en-US" dirty="0"/>
                        </a:p>
                      </a:txBody>
                      <a:tcPr/>
                    </a:tc>
                    <a:tc>
                      <a:txBody>
                        <a:bodyPr/>
                        <a:lstStyle/>
                        <a:p>
                          <a:endParaRPr lang="en-US"/>
                        </a:p>
                      </a:txBody>
                      <a:tcPr>
                        <a:blipFill rotWithShape="0">
                          <a:blip r:embed="rId3"/>
                          <a:stretch>
                            <a:fillRect l="-300722" t="-104762" r="-201444" b="-599048"/>
                          </a:stretch>
                        </a:blipFill>
                      </a:tcPr>
                    </a:tc>
                    <a:tc>
                      <a:txBody>
                        <a:bodyPr/>
                        <a:lstStyle/>
                        <a:p>
                          <a:endParaRPr lang="en-US"/>
                        </a:p>
                      </a:txBody>
                      <a:tcPr>
                        <a:blipFill rotWithShape="0">
                          <a:blip r:embed="rId3"/>
                          <a:stretch>
                            <a:fillRect l="-400722" t="-104762" r="-101444" b="-599048"/>
                          </a:stretch>
                        </a:blipFill>
                      </a:tcPr>
                    </a:tc>
                    <a:tc>
                      <a:txBody>
                        <a:bodyPr/>
                        <a:lstStyle/>
                        <a:p>
                          <a:endParaRPr lang="en-US"/>
                        </a:p>
                      </a:txBody>
                      <a:tcPr>
                        <a:blipFill rotWithShape="0">
                          <a:blip r:embed="rId3"/>
                          <a:stretch>
                            <a:fillRect l="-500722" t="-104762" r="-1444" b="-599048"/>
                          </a:stretch>
                        </a:blipFill>
                      </a:tcPr>
                    </a:tc>
                  </a:tr>
                  <a:tr h="470154">
                    <a:tc>
                      <a:txBody>
                        <a:bodyPr/>
                        <a:lstStyle/>
                        <a:p>
                          <a:r>
                            <a:rPr lang="en-US" dirty="0" smtClean="0"/>
                            <a:t>Tomato Feed (T)</a:t>
                          </a:r>
                          <a:endParaRPr lang="en-US" dirty="0"/>
                        </a:p>
                      </a:txBody>
                      <a:tcPr/>
                    </a:tc>
                    <a:tc>
                      <a:txBody>
                        <a:bodyPr/>
                        <a:lstStyle/>
                        <a:p>
                          <a:r>
                            <a:rPr lang="en-US" dirty="0" err="1" smtClean="0"/>
                            <a:t>SS</a:t>
                          </a:r>
                          <a:r>
                            <a:rPr lang="en-US" baseline="-25000" dirty="0" err="1" smtClean="0"/>
                            <a:t>feed</a:t>
                          </a:r>
                          <a:endParaRPr lang="en-US" dirty="0"/>
                        </a:p>
                      </a:txBody>
                      <a:tcPr/>
                    </a:tc>
                    <a:tc>
                      <a:txBody>
                        <a:bodyPr/>
                        <a:lstStyle/>
                        <a:p>
                          <a:r>
                            <a:rPr lang="en-US" dirty="0" smtClean="0"/>
                            <a:t>b</a:t>
                          </a:r>
                          <a:r>
                            <a:rPr lang="en-US" baseline="0" dirty="0" smtClean="0"/>
                            <a:t>-1</a:t>
                          </a:r>
                          <a:endParaRPr lang="en-US" dirty="0"/>
                        </a:p>
                      </a:txBody>
                      <a:tcPr/>
                    </a:tc>
                    <a:tc>
                      <a:txBody>
                        <a:bodyPr/>
                        <a:lstStyle/>
                        <a:p>
                          <a:endParaRPr lang="en-US"/>
                        </a:p>
                      </a:txBody>
                      <a:tcPr>
                        <a:blipFill rotWithShape="0">
                          <a:blip r:embed="rId3"/>
                          <a:stretch>
                            <a:fillRect l="-300722" t="-279221" r="-201444" b="-716883"/>
                          </a:stretch>
                        </a:blipFill>
                      </a:tcPr>
                    </a:tc>
                    <a:tc>
                      <a:txBody>
                        <a:bodyPr/>
                        <a:lstStyle/>
                        <a:p>
                          <a:endParaRPr lang="en-US"/>
                        </a:p>
                      </a:txBody>
                      <a:tcPr>
                        <a:blipFill rotWithShape="0">
                          <a:blip r:embed="rId3"/>
                          <a:stretch>
                            <a:fillRect l="-400722" t="-279221" r="-101444" b="-716883"/>
                          </a:stretch>
                        </a:blipFill>
                      </a:tcPr>
                    </a:tc>
                    <a:tc>
                      <a:txBody>
                        <a:bodyPr/>
                        <a:lstStyle/>
                        <a:p>
                          <a:endParaRPr lang="en-US"/>
                        </a:p>
                      </a:txBody>
                      <a:tcPr>
                        <a:blipFill rotWithShape="0">
                          <a:blip r:embed="rId3"/>
                          <a:stretch>
                            <a:fillRect l="-500722" t="-279221" r="-1444" b="-716883"/>
                          </a:stretch>
                        </a:blipFill>
                      </a:tcPr>
                    </a:tc>
                  </a:tr>
                  <a:tr h="464884">
                    <a:tc>
                      <a:txBody>
                        <a:bodyPr/>
                        <a:lstStyle/>
                        <a:p>
                          <a:r>
                            <a:rPr lang="en-US" dirty="0" smtClean="0"/>
                            <a:t>Soil</a:t>
                          </a:r>
                          <a:r>
                            <a:rPr lang="en-US" baseline="0" dirty="0" smtClean="0"/>
                            <a:t> Type (S)</a:t>
                          </a:r>
                          <a:endParaRPr lang="en-US" dirty="0"/>
                        </a:p>
                      </a:txBody>
                      <a:tcPr/>
                    </a:tc>
                    <a:tc>
                      <a:txBody>
                        <a:bodyPr/>
                        <a:lstStyle/>
                        <a:p>
                          <a:r>
                            <a:rPr lang="en-US" dirty="0" err="1" smtClean="0"/>
                            <a:t>SS</a:t>
                          </a:r>
                          <a:r>
                            <a:rPr lang="en-US" baseline="-25000" dirty="0" err="1" smtClean="0"/>
                            <a:t>soil</a:t>
                          </a:r>
                          <a:endParaRPr lang="en-US" dirty="0"/>
                        </a:p>
                      </a:txBody>
                      <a:tcPr/>
                    </a:tc>
                    <a:tc>
                      <a:txBody>
                        <a:bodyPr/>
                        <a:lstStyle/>
                        <a:p>
                          <a:r>
                            <a:rPr lang="en-US" dirty="0" smtClean="0"/>
                            <a:t>c-1</a:t>
                          </a:r>
                          <a:endParaRPr lang="en-US" dirty="0"/>
                        </a:p>
                      </a:txBody>
                      <a:tcPr/>
                    </a:tc>
                    <a:tc>
                      <a:txBody>
                        <a:bodyPr/>
                        <a:lstStyle/>
                        <a:p>
                          <a:endParaRPr lang="en-US"/>
                        </a:p>
                      </a:txBody>
                      <a:tcPr>
                        <a:blipFill rotWithShape="0">
                          <a:blip r:embed="rId3"/>
                          <a:stretch>
                            <a:fillRect l="-300722" t="-379221" r="-201444" b="-616883"/>
                          </a:stretch>
                        </a:blipFill>
                      </a:tcPr>
                    </a:tc>
                    <a:tc>
                      <a:txBody>
                        <a:bodyPr/>
                        <a:lstStyle/>
                        <a:p>
                          <a:endParaRPr lang="en-US"/>
                        </a:p>
                      </a:txBody>
                      <a:tcPr>
                        <a:blipFill rotWithShape="0">
                          <a:blip r:embed="rId3"/>
                          <a:stretch>
                            <a:fillRect l="-400722" t="-379221" r="-101444" b="-616883"/>
                          </a:stretch>
                        </a:blipFill>
                      </a:tcPr>
                    </a:tc>
                    <a:tc>
                      <a:txBody>
                        <a:bodyPr/>
                        <a:lstStyle/>
                        <a:p>
                          <a:endParaRPr lang="en-US"/>
                        </a:p>
                      </a:txBody>
                      <a:tcPr>
                        <a:blipFill rotWithShape="0">
                          <a:blip r:embed="rId3"/>
                          <a:stretch>
                            <a:fillRect l="-500722" t="-379221" r="-1444" b="-616883"/>
                          </a:stretch>
                        </a:blipFill>
                      </a:tcPr>
                    </a:tc>
                  </a:tr>
                  <a:tr h="464884">
                    <a:tc>
                      <a:txBody>
                        <a:bodyPr/>
                        <a:lstStyle/>
                        <a:p>
                          <a:r>
                            <a:rPr lang="en-US" dirty="0" smtClean="0"/>
                            <a:t>D*T</a:t>
                          </a:r>
                          <a:endParaRPr lang="en-US" dirty="0"/>
                        </a:p>
                      </a:txBody>
                      <a:tcPr/>
                    </a:tc>
                    <a:tc>
                      <a:txBody>
                        <a:bodyPr/>
                        <a:lstStyle/>
                        <a:p>
                          <a:r>
                            <a:rPr lang="en-US" dirty="0" smtClean="0"/>
                            <a:t>SS</a:t>
                          </a:r>
                          <a:r>
                            <a:rPr lang="en-US" baseline="-25000" dirty="0" smtClean="0"/>
                            <a:t>DT</a:t>
                          </a:r>
                          <a:endParaRPr lang="en-US" dirty="0"/>
                        </a:p>
                      </a:txBody>
                      <a:tcPr/>
                    </a:tc>
                    <a:tc>
                      <a:txBody>
                        <a:bodyPr/>
                        <a:lstStyle/>
                        <a:p>
                          <a:r>
                            <a:rPr lang="en-US" dirty="0" smtClean="0"/>
                            <a:t>(a-1)(b-1)</a:t>
                          </a:r>
                          <a:endParaRPr lang="en-US" dirty="0"/>
                        </a:p>
                      </a:txBody>
                      <a:tcPr/>
                    </a:tc>
                    <a:tc>
                      <a:txBody>
                        <a:bodyPr/>
                        <a:lstStyle/>
                        <a:p>
                          <a:endParaRPr lang="en-US"/>
                        </a:p>
                      </a:txBody>
                      <a:tcPr>
                        <a:blipFill rotWithShape="0">
                          <a:blip r:embed="rId3"/>
                          <a:stretch>
                            <a:fillRect l="-300722" t="-485526" r="-201444" b="-525000"/>
                          </a:stretch>
                        </a:blipFill>
                      </a:tcPr>
                    </a:tc>
                    <a:tc>
                      <a:txBody>
                        <a:bodyPr/>
                        <a:lstStyle/>
                        <a:p>
                          <a:endParaRPr lang="en-US"/>
                        </a:p>
                      </a:txBody>
                      <a:tcPr>
                        <a:blipFill rotWithShape="0">
                          <a:blip r:embed="rId3"/>
                          <a:stretch>
                            <a:fillRect l="-400722" t="-485526" r="-101444" b="-525000"/>
                          </a:stretch>
                        </a:blipFill>
                      </a:tcPr>
                    </a:tc>
                    <a:tc>
                      <a:txBody>
                        <a:bodyPr/>
                        <a:lstStyle/>
                        <a:p>
                          <a:endParaRPr lang="en-US"/>
                        </a:p>
                      </a:txBody>
                      <a:tcPr>
                        <a:blipFill rotWithShape="0">
                          <a:blip r:embed="rId3"/>
                          <a:stretch>
                            <a:fillRect l="-500722" t="-485526" r="-1444" b="-525000"/>
                          </a:stretch>
                        </a:blipFill>
                      </a:tcPr>
                    </a:tc>
                  </a:tr>
                  <a:tr h="464884">
                    <a:tc>
                      <a:txBody>
                        <a:bodyPr/>
                        <a:lstStyle/>
                        <a:p>
                          <a:r>
                            <a:rPr lang="en-US" dirty="0" smtClean="0"/>
                            <a:t>D*S</a:t>
                          </a:r>
                          <a:endParaRPr lang="en-US" dirty="0"/>
                        </a:p>
                      </a:txBody>
                      <a:tcPr/>
                    </a:tc>
                    <a:tc>
                      <a:txBody>
                        <a:bodyPr/>
                        <a:lstStyle/>
                        <a:p>
                          <a:r>
                            <a:rPr lang="en-US" dirty="0" smtClean="0"/>
                            <a:t>SS</a:t>
                          </a:r>
                          <a:r>
                            <a:rPr lang="en-US" baseline="-25000" dirty="0" smtClean="0"/>
                            <a:t>DS</a:t>
                          </a:r>
                          <a:endParaRPr lang="en-US" dirty="0"/>
                        </a:p>
                      </a:txBody>
                      <a:tcPr/>
                    </a:tc>
                    <a:tc>
                      <a:txBody>
                        <a:bodyPr/>
                        <a:lstStyle/>
                        <a:p>
                          <a:r>
                            <a:rPr lang="en-US" dirty="0" smtClean="0"/>
                            <a:t>(a-1)(c-1)</a:t>
                          </a:r>
                          <a:endParaRPr lang="en-US" dirty="0"/>
                        </a:p>
                      </a:txBody>
                      <a:tcPr/>
                    </a:tc>
                    <a:tc>
                      <a:txBody>
                        <a:bodyPr/>
                        <a:lstStyle/>
                        <a:p>
                          <a:endParaRPr lang="en-US"/>
                        </a:p>
                      </a:txBody>
                      <a:tcPr>
                        <a:blipFill rotWithShape="0">
                          <a:blip r:embed="rId3"/>
                          <a:stretch>
                            <a:fillRect l="-300722" t="-577922" r="-201444" b="-418182"/>
                          </a:stretch>
                        </a:blipFill>
                      </a:tcPr>
                    </a:tc>
                    <a:tc>
                      <a:txBody>
                        <a:bodyPr/>
                        <a:lstStyle/>
                        <a:p>
                          <a:endParaRPr lang="en-US"/>
                        </a:p>
                      </a:txBody>
                      <a:tcPr>
                        <a:blipFill rotWithShape="0">
                          <a:blip r:embed="rId3"/>
                          <a:stretch>
                            <a:fillRect l="-400722" t="-577922" r="-101444" b="-418182"/>
                          </a:stretch>
                        </a:blipFill>
                      </a:tcPr>
                    </a:tc>
                    <a:tc>
                      <a:txBody>
                        <a:bodyPr/>
                        <a:lstStyle/>
                        <a:p>
                          <a:endParaRPr lang="en-US"/>
                        </a:p>
                      </a:txBody>
                      <a:tcPr>
                        <a:blipFill rotWithShape="0">
                          <a:blip r:embed="rId3"/>
                          <a:stretch>
                            <a:fillRect l="-500722" t="-577922" r="-1444" b="-418182"/>
                          </a:stretch>
                        </a:blipFill>
                      </a:tcPr>
                    </a:tc>
                  </a:tr>
                  <a:tr h="464884">
                    <a:tc>
                      <a:txBody>
                        <a:bodyPr/>
                        <a:lstStyle/>
                        <a:p>
                          <a:r>
                            <a:rPr lang="en-US" dirty="0" smtClean="0"/>
                            <a:t>T*S</a:t>
                          </a:r>
                          <a:endParaRPr lang="en-US" dirty="0"/>
                        </a:p>
                      </a:txBody>
                      <a:tcPr/>
                    </a:tc>
                    <a:tc>
                      <a:txBody>
                        <a:bodyPr/>
                        <a:lstStyle/>
                        <a:p>
                          <a:r>
                            <a:rPr lang="en-US" dirty="0" smtClean="0"/>
                            <a:t>SS</a:t>
                          </a:r>
                          <a:r>
                            <a:rPr lang="en-US" baseline="-25000" dirty="0" smtClean="0"/>
                            <a:t>TS</a:t>
                          </a:r>
                          <a:endParaRPr lang="en-US" dirty="0"/>
                        </a:p>
                      </a:txBody>
                      <a:tcPr/>
                    </a:tc>
                    <a:tc>
                      <a:txBody>
                        <a:bodyPr/>
                        <a:lstStyle/>
                        <a:p>
                          <a:r>
                            <a:rPr lang="en-US" dirty="0" smtClean="0"/>
                            <a:t>(b-1)(c-1)</a:t>
                          </a:r>
                          <a:endParaRPr lang="en-US" dirty="0"/>
                        </a:p>
                      </a:txBody>
                      <a:tcPr/>
                    </a:tc>
                    <a:tc>
                      <a:txBody>
                        <a:bodyPr/>
                        <a:lstStyle/>
                        <a:p>
                          <a:endParaRPr lang="en-US"/>
                        </a:p>
                      </a:txBody>
                      <a:tcPr>
                        <a:blipFill rotWithShape="0">
                          <a:blip r:embed="rId3"/>
                          <a:stretch>
                            <a:fillRect l="-300722" t="-686842" r="-201444" b="-323684"/>
                          </a:stretch>
                        </a:blipFill>
                      </a:tcPr>
                    </a:tc>
                    <a:tc>
                      <a:txBody>
                        <a:bodyPr/>
                        <a:lstStyle/>
                        <a:p>
                          <a:endParaRPr lang="en-US"/>
                        </a:p>
                      </a:txBody>
                      <a:tcPr>
                        <a:blipFill rotWithShape="0">
                          <a:blip r:embed="rId3"/>
                          <a:stretch>
                            <a:fillRect l="-400722" t="-686842" r="-101444" b="-323684"/>
                          </a:stretch>
                        </a:blipFill>
                      </a:tcPr>
                    </a:tc>
                    <a:tc>
                      <a:txBody>
                        <a:bodyPr/>
                        <a:lstStyle/>
                        <a:p>
                          <a:endParaRPr lang="en-US"/>
                        </a:p>
                      </a:txBody>
                      <a:tcPr>
                        <a:blipFill rotWithShape="0">
                          <a:blip r:embed="rId3"/>
                          <a:stretch>
                            <a:fillRect l="-500722" t="-686842" r="-1444" b="-323684"/>
                          </a:stretch>
                        </a:blipFill>
                      </a:tcPr>
                    </a:tc>
                  </a:tr>
                  <a:tr h="599885">
                    <a:tc>
                      <a:txBody>
                        <a:bodyPr/>
                        <a:lstStyle/>
                        <a:p>
                          <a:r>
                            <a:rPr lang="en-US" dirty="0" smtClean="0"/>
                            <a:t>D*T*S</a:t>
                          </a:r>
                          <a:endParaRPr lang="en-US" dirty="0"/>
                        </a:p>
                      </a:txBody>
                      <a:tcPr/>
                    </a:tc>
                    <a:tc>
                      <a:txBody>
                        <a:bodyPr/>
                        <a:lstStyle/>
                        <a:p>
                          <a:r>
                            <a:rPr lang="en-US" dirty="0" smtClean="0"/>
                            <a:t>SS</a:t>
                          </a:r>
                          <a:r>
                            <a:rPr lang="en-US" baseline="-25000" dirty="0" smtClean="0"/>
                            <a:t>DTS</a:t>
                          </a:r>
                          <a:endParaRPr lang="en-US" dirty="0"/>
                        </a:p>
                      </a:txBody>
                      <a:tcPr/>
                    </a:tc>
                    <a:tc>
                      <a:txBody>
                        <a:bodyPr/>
                        <a:lstStyle/>
                        <a:p>
                          <a:r>
                            <a:rPr lang="en-US" dirty="0" smtClean="0"/>
                            <a:t>(a-1)(b-1)(c-1)</a:t>
                          </a:r>
                          <a:endParaRPr lang="en-US" dirty="0"/>
                        </a:p>
                      </a:txBody>
                      <a:tcPr/>
                    </a:tc>
                    <a:tc>
                      <a:txBody>
                        <a:bodyPr/>
                        <a:lstStyle/>
                        <a:p>
                          <a:endParaRPr lang="en-US"/>
                        </a:p>
                      </a:txBody>
                      <a:tcPr>
                        <a:blipFill rotWithShape="0">
                          <a:blip r:embed="rId3"/>
                          <a:stretch>
                            <a:fillRect l="-300722" t="-610204" r="-201444" b="-151020"/>
                          </a:stretch>
                        </a:blipFill>
                      </a:tcPr>
                    </a:tc>
                    <a:tc>
                      <a:txBody>
                        <a:bodyPr/>
                        <a:lstStyle/>
                        <a:p>
                          <a:endParaRPr lang="en-US"/>
                        </a:p>
                      </a:txBody>
                      <a:tcPr>
                        <a:blipFill rotWithShape="0">
                          <a:blip r:embed="rId3"/>
                          <a:stretch>
                            <a:fillRect l="-400722" t="-610204" r="-101444" b="-151020"/>
                          </a:stretch>
                        </a:blipFill>
                      </a:tcPr>
                    </a:tc>
                    <a:tc>
                      <a:txBody>
                        <a:bodyPr/>
                        <a:lstStyle/>
                        <a:p>
                          <a:endParaRPr lang="en-US"/>
                        </a:p>
                      </a:txBody>
                      <a:tcPr>
                        <a:blipFill rotWithShape="0">
                          <a:blip r:embed="rId3"/>
                          <a:stretch>
                            <a:fillRect l="-500722" t="-610204" r="-1444" b="-151020"/>
                          </a:stretch>
                        </a:blipFill>
                      </a:tcPr>
                    </a:tc>
                  </a:tr>
                  <a:tr h="436118">
                    <a:tc>
                      <a:txBody>
                        <a:bodyPr/>
                        <a:lstStyle/>
                        <a:p>
                          <a:r>
                            <a:rPr lang="en-US" dirty="0" smtClean="0"/>
                            <a:t>Error</a:t>
                          </a:r>
                          <a:endParaRPr lang="en-US" dirty="0"/>
                        </a:p>
                      </a:txBody>
                      <a:tcPr/>
                    </a:tc>
                    <a:tc>
                      <a:txBody>
                        <a:bodyPr/>
                        <a:lstStyle/>
                        <a:p>
                          <a:r>
                            <a:rPr lang="en-US" dirty="0" smtClean="0"/>
                            <a:t>SS</a:t>
                          </a:r>
                          <a:r>
                            <a:rPr lang="en-US" baseline="-25000" dirty="0" smtClean="0"/>
                            <a:t>E</a:t>
                          </a:r>
                          <a:endParaRPr lang="en-US" dirty="0"/>
                        </a:p>
                      </a:txBody>
                      <a:tcPr/>
                    </a:tc>
                    <a:tc>
                      <a:txBody>
                        <a:bodyPr/>
                        <a:lstStyle/>
                        <a:p>
                          <a:r>
                            <a:rPr lang="en-US" dirty="0" err="1" smtClean="0"/>
                            <a:t>abc</a:t>
                          </a:r>
                          <a:r>
                            <a:rPr lang="en-US" dirty="0" smtClean="0"/>
                            <a:t>(n-1)</a:t>
                          </a:r>
                          <a:endParaRPr lang="en-US" dirty="0"/>
                        </a:p>
                      </a:txBody>
                      <a:tcPr/>
                    </a:tc>
                    <a:tc>
                      <a:txBody>
                        <a:bodyPr/>
                        <a:lstStyle/>
                        <a:p>
                          <a:endParaRPr lang="en-US"/>
                        </a:p>
                      </a:txBody>
                      <a:tcPr>
                        <a:blipFill rotWithShape="0">
                          <a:blip r:embed="rId3"/>
                          <a:stretch>
                            <a:fillRect l="-300722" t="-966667" r="-201444" b="-105556"/>
                          </a:stretch>
                        </a:blipFill>
                      </a:tcPr>
                    </a:tc>
                    <a:tc>
                      <a:txBody>
                        <a:bodyPr/>
                        <a:lstStyle/>
                        <a:p>
                          <a:endParaRPr lang="en-US" dirty="0"/>
                        </a:p>
                      </a:txBody>
                      <a:tcPr/>
                    </a:tc>
                    <a:tc>
                      <a:txBody>
                        <a:bodyPr/>
                        <a:lstStyle/>
                        <a:p>
                          <a:endParaRPr lang="en-US" dirty="0"/>
                        </a:p>
                      </a:txBody>
                      <a:tcPr/>
                    </a:tc>
                  </a:tr>
                  <a:tr h="370840">
                    <a:tc>
                      <a:txBody>
                        <a:bodyPr/>
                        <a:lstStyle/>
                        <a:p>
                          <a:r>
                            <a:rPr lang="en-US" dirty="0" smtClean="0"/>
                            <a:t>Total</a:t>
                          </a:r>
                          <a:endParaRPr lang="en-US" dirty="0"/>
                        </a:p>
                      </a:txBody>
                      <a:tcPr/>
                    </a:tc>
                    <a:tc>
                      <a:txBody>
                        <a:bodyPr/>
                        <a:lstStyle/>
                        <a:p>
                          <a:r>
                            <a:rPr lang="en-US" dirty="0" smtClean="0"/>
                            <a:t>SS</a:t>
                          </a:r>
                          <a:r>
                            <a:rPr lang="en-US" baseline="-25000" dirty="0" smtClean="0"/>
                            <a:t>T</a:t>
                          </a:r>
                          <a:endParaRPr lang="en-US" dirty="0"/>
                        </a:p>
                      </a:txBody>
                      <a:tcPr/>
                    </a:tc>
                    <a:tc>
                      <a:txBody>
                        <a:bodyPr/>
                        <a:lstStyle/>
                        <a:p>
                          <a:r>
                            <a:rPr lang="en-US" dirty="0" smtClean="0"/>
                            <a:t>abcn-1</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mc:Fallback>
      </mc:AlternateContent>
    </p:spTree>
    <p:extLst>
      <p:ext uri="{BB962C8B-B14F-4D97-AF65-F5344CB8AC3E}">
        <p14:creationId xmlns:p14="http://schemas.microsoft.com/office/powerpoint/2010/main" val="639701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analysis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dirty="0" smtClean="0"/>
                  <a:t>The Model: </a:t>
                </a:r>
                <a14:m>
                  <m:oMath xmlns:m="http://schemas.openxmlformats.org/officeDocument/2006/math">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𝑖𝑗𝑘𝑙</m:t>
                        </m:r>
                      </m:sub>
                    </m:sSub>
                    <m:r>
                      <a:rPr lang="en-US" b="0" i="1" smtClean="0">
                        <a:latin typeface="Cambria Math" charset="0"/>
                      </a:rPr>
                      <m:t>=</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𝜏</m:t>
                        </m:r>
                      </m:e>
                      <m:sub>
                        <m:r>
                          <a:rPr lang="en-US" b="0" i="1" smtClean="0">
                            <a:latin typeface="Cambria Math" charset="0"/>
                            <a:ea typeface="Cambria Math" charset="0"/>
                            <a:cs typeface="Cambria Math" charset="0"/>
                          </a:rPr>
                          <m:t>𝑖</m:t>
                        </m:r>
                      </m:sub>
                    </m:sSub>
                    <m:r>
                      <a:rPr lang="en-US"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𝑗</m:t>
                        </m:r>
                      </m:sub>
                    </m:sSub>
                    <m:r>
                      <a:rPr lang="en-US"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𝛾</m:t>
                        </m:r>
                      </m:e>
                      <m:sub>
                        <m:r>
                          <a:rPr lang="en-US" b="0" i="1" smtClean="0">
                            <a:latin typeface="Cambria Math" charset="0"/>
                            <a:ea typeface="Cambria Math" charset="0"/>
                            <a:cs typeface="Cambria Math" charset="0"/>
                          </a:rPr>
                          <m:t>𝑘</m:t>
                        </m:r>
                      </m:sub>
                    </m:sSub>
                    <m:r>
                      <a:rPr lang="en-US"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d>
                          <m:dPr>
                            <m:ctrlPr>
                              <a:rPr lang="en-US" b="0" i="1" smtClean="0">
                                <a:latin typeface="Cambria Math" charset="0"/>
                                <a:ea typeface="Cambria Math" charset="0"/>
                                <a:cs typeface="Cambria Math" charset="0"/>
                              </a:rPr>
                            </m:ctrlPr>
                          </m:dPr>
                          <m:e>
                            <m:r>
                              <a:rPr lang="en-US" b="0" i="1" smtClean="0">
                                <a:latin typeface="Cambria Math" charset="0"/>
                                <a:ea typeface="Cambria Math" charset="0"/>
                                <a:cs typeface="Cambria Math" charset="0"/>
                              </a:rPr>
                              <m:t>𝜏𝛽</m:t>
                            </m:r>
                          </m:e>
                        </m:d>
                      </m:e>
                      <m:sub>
                        <m:r>
                          <a:rPr lang="en-US" b="0" i="1" smtClean="0">
                            <a:latin typeface="Cambria Math" charset="0"/>
                            <a:ea typeface="Cambria Math" charset="0"/>
                            <a:cs typeface="Cambria Math" charset="0"/>
                          </a:rPr>
                          <m:t>𝑖𝑗</m:t>
                        </m:r>
                      </m:sub>
                    </m:sSub>
                    <m:r>
                      <a:rPr lang="en-US"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d>
                          <m:dPr>
                            <m:ctrlPr>
                              <a:rPr lang="en-US" b="0" i="1" smtClean="0">
                                <a:latin typeface="Cambria Math" charset="0"/>
                                <a:ea typeface="Cambria Math" charset="0"/>
                                <a:cs typeface="Cambria Math" charset="0"/>
                              </a:rPr>
                            </m:ctrlPr>
                          </m:dPr>
                          <m:e>
                            <m:r>
                              <a:rPr lang="en-US" b="0" i="1" smtClean="0">
                                <a:latin typeface="Cambria Math" charset="0"/>
                                <a:ea typeface="Cambria Math" charset="0"/>
                                <a:cs typeface="Cambria Math" charset="0"/>
                              </a:rPr>
                              <m:t>𝜏𝛾</m:t>
                            </m:r>
                          </m:e>
                        </m:d>
                      </m:e>
                      <m:sub>
                        <m:r>
                          <a:rPr lang="en-US" b="0" i="1" smtClean="0">
                            <a:latin typeface="Cambria Math" charset="0"/>
                            <a:ea typeface="Cambria Math" charset="0"/>
                            <a:cs typeface="Cambria Math" charset="0"/>
                          </a:rPr>
                          <m:t>𝑖𝑘</m:t>
                        </m:r>
                      </m:sub>
                    </m:sSub>
                    <m:r>
                      <a:rPr lang="en-US"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d>
                          <m:dPr>
                            <m:ctrlPr>
                              <a:rPr lang="en-US" b="0" i="1" smtClean="0">
                                <a:latin typeface="Cambria Math" charset="0"/>
                                <a:ea typeface="Cambria Math" charset="0"/>
                                <a:cs typeface="Cambria Math" charset="0"/>
                              </a:rPr>
                            </m:ctrlPr>
                          </m:dPr>
                          <m:e>
                            <m:r>
                              <a:rPr lang="en-US" b="0" i="1" smtClean="0">
                                <a:latin typeface="Cambria Math" charset="0"/>
                                <a:ea typeface="Cambria Math" charset="0"/>
                                <a:cs typeface="Cambria Math" charset="0"/>
                              </a:rPr>
                              <m:t>𝛽𝛾</m:t>
                            </m:r>
                          </m:e>
                        </m:d>
                      </m:e>
                      <m:sub>
                        <m:r>
                          <a:rPr lang="en-US" b="0" i="1" smtClean="0">
                            <a:latin typeface="Cambria Math" charset="0"/>
                            <a:ea typeface="Cambria Math" charset="0"/>
                            <a:cs typeface="Cambria Math" charset="0"/>
                          </a:rPr>
                          <m:t>𝑗𝑘</m:t>
                        </m:r>
                      </m:sub>
                    </m:sSub>
                    <m:r>
                      <a:rPr lang="en-US"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d>
                          <m:dPr>
                            <m:ctrlPr>
                              <a:rPr lang="en-US" b="0" i="1" smtClean="0">
                                <a:latin typeface="Cambria Math" charset="0"/>
                                <a:ea typeface="Cambria Math" charset="0"/>
                                <a:cs typeface="Cambria Math" charset="0"/>
                              </a:rPr>
                            </m:ctrlPr>
                          </m:dPr>
                          <m:e>
                            <m:r>
                              <a:rPr lang="en-US" b="0" i="1" smtClean="0">
                                <a:latin typeface="Cambria Math" charset="0"/>
                                <a:ea typeface="Cambria Math" charset="0"/>
                                <a:cs typeface="Cambria Math" charset="0"/>
                              </a:rPr>
                              <m:t>𝜏𝛽𝛾</m:t>
                            </m:r>
                          </m:e>
                        </m:d>
                      </m:e>
                      <m:sub>
                        <m:r>
                          <a:rPr lang="en-US" b="0" i="1" smtClean="0">
                            <a:latin typeface="Cambria Math" charset="0"/>
                            <a:ea typeface="Cambria Math" charset="0"/>
                            <a:cs typeface="Cambria Math" charset="0"/>
                          </a:rPr>
                          <m:t>𝑖𝑗𝑘</m:t>
                        </m:r>
                      </m:sub>
                    </m:sSub>
                    <m:r>
                      <a:rPr lang="en-US"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𝜀</m:t>
                        </m:r>
                      </m:e>
                      <m:sub>
                        <m:r>
                          <a:rPr lang="en-US" b="0" i="1" smtClean="0">
                            <a:latin typeface="Cambria Math" charset="0"/>
                            <a:ea typeface="Cambria Math" charset="0"/>
                            <a:cs typeface="Cambria Math" charset="0"/>
                          </a:rPr>
                          <m:t>𝑖𝑗𝑘𝑙</m:t>
                        </m:r>
                      </m:sub>
                    </m:sSub>
                  </m:oMath>
                </a14:m>
                <a:endParaRPr lang="en-US" dirty="0" smtClean="0"/>
              </a:p>
              <a:p>
                <a:pPr lvl="1"/>
                <a14:m>
                  <m:oMath xmlns:m="http://schemas.openxmlformats.org/officeDocument/2006/math">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𝜏</m:t>
                        </m:r>
                      </m:e>
                      <m:sub>
                        <m:r>
                          <a:rPr lang="en-US" i="1">
                            <a:latin typeface="Cambria Math" charset="0"/>
                            <a:ea typeface="Cambria Math" charset="0"/>
                            <a:cs typeface="Cambria Math" charset="0"/>
                          </a:rPr>
                          <m:t>𝑖</m:t>
                        </m:r>
                      </m:sub>
                    </m:sSub>
                  </m:oMath>
                </a14:m>
                <a:r>
                  <a:rPr lang="en-US" dirty="0" smtClean="0"/>
                  <a:t> is the fixed effects of the different types of soil</a:t>
                </a:r>
              </a:p>
              <a:p>
                <a:pPr lvl="1"/>
                <a14:m>
                  <m:oMath xmlns:m="http://schemas.openxmlformats.org/officeDocument/2006/math">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𝑗</m:t>
                        </m:r>
                      </m:sub>
                    </m:sSub>
                  </m:oMath>
                </a14:m>
                <a:r>
                  <a:rPr lang="en-US" dirty="0" smtClean="0"/>
                  <a:t> is the fixed effects of the different days between </a:t>
                </a:r>
                <a:r>
                  <a:rPr lang="en-US" dirty="0" err="1" smtClean="0"/>
                  <a:t>waterings</a:t>
                </a:r>
                <a:endParaRPr lang="en-US" dirty="0" smtClean="0"/>
              </a:p>
              <a:p>
                <a:pPr lvl="1"/>
                <a14:m>
                  <m:oMath xmlns:m="http://schemas.openxmlformats.org/officeDocument/2006/math">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𝛾</m:t>
                        </m:r>
                      </m:e>
                      <m:sub>
                        <m:r>
                          <a:rPr lang="en-US" i="1">
                            <a:latin typeface="Cambria Math" charset="0"/>
                            <a:ea typeface="Cambria Math" charset="0"/>
                            <a:cs typeface="Cambria Math" charset="0"/>
                          </a:rPr>
                          <m:t>𝑘</m:t>
                        </m:r>
                      </m:sub>
                    </m:sSub>
                  </m:oMath>
                </a14:m>
                <a:r>
                  <a:rPr lang="en-US" dirty="0" smtClean="0"/>
                  <a:t> is the fixed effects of the absence or presence of tomato feed	</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421"/>
                </a:stretch>
              </a:blipFill>
            </p:spPr>
            <p:txBody>
              <a:bodyPr/>
              <a:lstStyle/>
              <a:p>
                <a:r>
                  <a:rPr lang="en-US">
                    <a:noFill/>
                  </a:rPr>
                  <a:t> </a:t>
                </a:r>
              </a:p>
            </p:txBody>
          </p:sp>
        </mc:Fallback>
      </mc:AlternateContent>
    </p:spTree>
    <p:extLst>
      <p:ext uri="{BB962C8B-B14F-4D97-AF65-F5344CB8AC3E}">
        <p14:creationId xmlns:p14="http://schemas.microsoft.com/office/powerpoint/2010/main" val="1232907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analysis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85801" y="1918783"/>
                <a:ext cx="2716618" cy="3649133"/>
              </a:xfrm>
            </p:spPr>
            <p:txBody>
              <a:bodyPr>
                <a:normAutofit/>
              </a:bodyPr>
              <a:lstStyle/>
              <a:p>
                <a:r>
                  <a:rPr lang="en-US" dirty="0" smtClean="0"/>
                  <a:t>The hypotheses: </a:t>
                </a:r>
              </a:p>
              <a:p>
                <a:pPr lvl="1"/>
                <a14:m>
                  <m:oMath xmlns:m="http://schemas.openxmlformats.org/officeDocument/2006/math">
                    <m:d>
                      <m:dPr>
                        <m:begChr m:val="{"/>
                        <m:endChr m:val=""/>
                        <m:ctrlPr>
                          <a:rPr lang="en-US" i="1">
                            <a:latin typeface="Cambria Math" charset="0"/>
                          </a:rPr>
                        </m:ctrlPr>
                      </m:dPr>
                      <m:e>
                        <m:eqArr>
                          <m:eqArrPr>
                            <m:ctrlPr>
                              <a:rPr lang="en-US" i="1">
                                <a:latin typeface="Cambria Math" charset="0"/>
                              </a:rPr>
                            </m:ctrlPr>
                          </m:eqArrPr>
                          <m:e>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𝜏</m:t>
                                </m:r>
                              </m:e>
                              <m:sub>
                                <m:r>
                                  <a:rPr lang="en-US" i="1">
                                    <a:latin typeface="Cambria Math" charset="0"/>
                                    <a:ea typeface="Cambria Math" charset="0"/>
                                    <a:cs typeface="Cambria Math" charset="0"/>
                                  </a:rPr>
                                  <m:t>1</m:t>
                                </m:r>
                              </m:sub>
                            </m:sSub>
                            <m:r>
                              <a:rPr lang="en-US" i="1">
                                <a:latin typeface="Cambria Math" charset="0"/>
                                <a:ea typeface="Cambria Math" charset="0"/>
                                <a:cs typeface="Cambria Math" charset="0"/>
                              </a:rPr>
                              <m:t>=</m:t>
                            </m:r>
                            <m:sSub>
                              <m:sSubPr>
                                <m:ctrlPr>
                                  <a:rPr lang="en-US" i="1">
                                    <a:latin typeface="Cambria Math" charset="0"/>
                                    <a:ea typeface="Cambria Math" charset="0"/>
                                    <a:cs typeface="Cambria Math" charset="0"/>
                                  </a:rPr>
                                </m:ctrlPr>
                              </m:sSubPr>
                              <m:e>
                                <m:r>
                                  <a:rPr lang="en-US" i="1" smtClean="0">
                                    <a:latin typeface="Cambria Math" charset="0"/>
                                    <a:ea typeface="Cambria Math" charset="0"/>
                                    <a:cs typeface="Cambria Math" charset="0"/>
                                  </a:rPr>
                                  <m:t>𝜏</m:t>
                                </m:r>
                              </m:e>
                              <m:sub>
                                <m:r>
                                  <a:rPr lang="en-US" i="1">
                                    <a:latin typeface="Cambria Math" charset="0"/>
                                    <a:ea typeface="Cambria Math" charset="0"/>
                                    <a:cs typeface="Cambria Math" charset="0"/>
                                  </a:rPr>
                                  <m:t>2</m:t>
                                </m:r>
                              </m:sub>
                            </m:sSub>
                            <m:r>
                              <a:rPr lang="en-US" i="1">
                                <a:latin typeface="Cambria Math" charset="0"/>
                                <a:ea typeface="Cambria Math" charset="0"/>
                                <a:cs typeface="Cambria Math" charset="0"/>
                              </a:rPr>
                              <m:t>=0</m:t>
                            </m:r>
                          </m:e>
                          <m:e>
                            <m:r>
                              <a:rPr lang="en-US" i="1">
                                <a:latin typeface="Cambria Math" charset="0"/>
                              </a:rPr>
                              <m:t>𝑎𝑡</m:t>
                            </m:r>
                            <m:r>
                              <a:rPr lang="en-US" i="1">
                                <a:latin typeface="Cambria Math" charset="0"/>
                              </a:rPr>
                              <m:t> </m:t>
                            </m:r>
                            <m:r>
                              <a:rPr lang="en-US" i="1">
                                <a:latin typeface="Cambria Math" charset="0"/>
                              </a:rPr>
                              <m:t>𝑙𝑒𝑎𝑠𝑡</m:t>
                            </m:r>
                            <m:r>
                              <a:rPr lang="en-US" i="1">
                                <a:latin typeface="Cambria Math" charset="0"/>
                              </a:rPr>
                              <m:t> </m:t>
                            </m:r>
                            <m:r>
                              <a:rPr lang="en-US" i="1">
                                <a:latin typeface="Cambria Math" charset="0"/>
                              </a:rPr>
                              <m:t>𝑜𝑛𝑒</m:t>
                            </m:r>
                            <m:r>
                              <a:rPr lang="en-US" i="1">
                                <a:latin typeface="Cambria Math" charset="0"/>
                              </a:rPr>
                              <m:t> </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𝜏</m:t>
                                </m:r>
                              </m:e>
                              <m:sub>
                                <m:r>
                                  <a:rPr lang="en-US" i="1">
                                    <a:latin typeface="Cambria Math" charset="0"/>
                                    <a:ea typeface="Cambria Math" charset="0"/>
                                    <a:cs typeface="Cambria Math" charset="0"/>
                                  </a:rPr>
                                  <m:t>𝑖</m:t>
                                </m:r>
                              </m:sub>
                            </m:sSub>
                            <m:r>
                              <a:rPr lang="en-US" i="1">
                                <a:latin typeface="Cambria Math" charset="0"/>
                                <a:ea typeface="Cambria Math" charset="0"/>
                                <a:cs typeface="Cambria Math" charset="0"/>
                              </a:rPr>
                              <m:t>≠0</m:t>
                            </m:r>
                          </m:e>
                        </m:eqArr>
                      </m:e>
                    </m:d>
                  </m:oMath>
                </a14:m>
                <a:endParaRPr lang="en-US" dirty="0"/>
              </a:p>
              <a:p>
                <a:pPr lvl="1"/>
                <a14:m>
                  <m:oMath xmlns:m="http://schemas.openxmlformats.org/officeDocument/2006/math">
                    <m:d>
                      <m:dPr>
                        <m:begChr m:val="{"/>
                        <m:endChr m:val=""/>
                        <m:ctrlPr>
                          <a:rPr lang="en-US" i="1">
                            <a:latin typeface="Cambria Math" charset="0"/>
                          </a:rPr>
                        </m:ctrlPr>
                      </m:dPr>
                      <m:e>
                        <m:eqArr>
                          <m:eqArrPr>
                            <m:ctrlPr>
                              <a:rPr lang="en-US" i="1">
                                <a:latin typeface="Cambria Math" charset="0"/>
                              </a:rPr>
                            </m:ctrlPr>
                          </m:eqArrPr>
                          <m:e>
                            <m:sSub>
                              <m:sSubPr>
                                <m:ctrlPr>
                                  <a:rPr lang="en-US" i="1">
                                    <a:latin typeface="Cambria Math" charset="0"/>
                                    <a:ea typeface="Cambria Math" charset="0"/>
                                    <a:cs typeface="Cambria Math" charset="0"/>
                                  </a:rPr>
                                </m:ctrlPr>
                              </m:sSubPr>
                              <m:e>
                                <m:r>
                                  <a:rPr lang="en-US" i="1" smtClean="0">
                                    <a:latin typeface="Cambria Math" charset="0"/>
                                    <a:ea typeface="Cambria Math" charset="0"/>
                                    <a:cs typeface="Cambria Math" charset="0"/>
                                  </a:rPr>
                                  <m:t>𝛽</m:t>
                                </m:r>
                              </m:e>
                              <m:sub>
                                <m:r>
                                  <a:rPr lang="en-US" i="1">
                                    <a:latin typeface="Cambria Math" charset="0"/>
                                    <a:ea typeface="Cambria Math" charset="0"/>
                                    <a:cs typeface="Cambria Math" charset="0"/>
                                  </a:rPr>
                                  <m:t>1</m:t>
                                </m:r>
                              </m:sub>
                            </m:sSub>
                            <m:r>
                              <a:rPr lang="en-US" i="1">
                                <a:latin typeface="Cambria Math" charset="0"/>
                                <a:ea typeface="Cambria Math" charset="0"/>
                                <a:cs typeface="Cambria Math" charset="0"/>
                              </a:rPr>
                              <m:t>=</m:t>
                            </m:r>
                            <m:sSub>
                              <m:sSubPr>
                                <m:ctrlPr>
                                  <a:rPr lang="en-US" i="1">
                                    <a:latin typeface="Cambria Math" charset="0"/>
                                    <a:ea typeface="Cambria Math" charset="0"/>
                                    <a:cs typeface="Cambria Math" charset="0"/>
                                  </a:rPr>
                                </m:ctrlPr>
                              </m:sSubPr>
                              <m:e>
                                <m:r>
                                  <a:rPr lang="en-US" i="1" smtClean="0">
                                    <a:latin typeface="Cambria Math" charset="0"/>
                                    <a:ea typeface="Cambria Math" charset="0"/>
                                    <a:cs typeface="Cambria Math" charset="0"/>
                                  </a:rPr>
                                  <m:t>𝛽</m:t>
                                </m:r>
                              </m:e>
                              <m:sub>
                                <m:r>
                                  <a:rPr lang="en-US" i="1">
                                    <a:latin typeface="Cambria Math" charset="0"/>
                                    <a:ea typeface="Cambria Math" charset="0"/>
                                    <a:cs typeface="Cambria Math" charset="0"/>
                                  </a:rPr>
                                  <m:t>2</m:t>
                                </m:r>
                              </m:sub>
                            </m:sSub>
                            <m:r>
                              <a:rPr lang="en-US" i="1">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3</m:t>
                                </m:r>
                              </m:sub>
                            </m:sSub>
                            <m:r>
                              <a:rPr lang="en-US" b="0" i="1" smtClean="0">
                                <a:latin typeface="Cambria Math" charset="0"/>
                                <a:ea typeface="Cambria Math" charset="0"/>
                                <a:cs typeface="Cambria Math" charset="0"/>
                              </a:rPr>
                              <m:t>=</m:t>
                            </m:r>
                            <m:r>
                              <a:rPr lang="en-US" i="1">
                                <a:latin typeface="Cambria Math" charset="0"/>
                                <a:ea typeface="Cambria Math" charset="0"/>
                                <a:cs typeface="Cambria Math" charset="0"/>
                              </a:rPr>
                              <m:t>0</m:t>
                            </m:r>
                          </m:e>
                          <m:e>
                            <m:r>
                              <a:rPr lang="en-US" i="1">
                                <a:latin typeface="Cambria Math" charset="0"/>
                              </a:rPr>
                              <m:t>𝑎𝑡</m:t>
                            </m:r>
                            <m:r>
                              <a:rPr lang="en-US" i="1">
                                <a:latin typeface="Cambria Math" charset="0"/>
                              </a:rPr>
                              <m:t> </m:t>
                            </m:r>
                            <m:r>
                              <a:rPr lang="en-US" i="1">
                                <a:latin typeface="Cambria Math" charset="0"/>
                              </a:rPr>
                              <m:t>𝑙𝑒𝑎𝑠𝑡</m:t>
                            </m:r>
                            <m:r>
                              <a:rPr lang="en-US" i="1">
                                <a:latin typeface="Cambria Math" charset="0"/>
                              </a:rPr>
                              <m:t> </m:t>
                            </m:r>
                            <m:r>
                              <a:rPr lang="en-US" i="1">
                                <a:latin typeface="Cambria Math" charset="0"/>
                              </a:rPr>
                              <m:t>𝑜𝑛𝑒</m:t>
                            </m:r>
                            <m:r>
                              <a:rPr lang="en-US" i="1">
                                <a:latin typeface="Cambria Math" charset="0"/>
                              </a:rPr>
                              <m:t> </m:t>
                            </m:r>
                            <m:sSub>
                              <m:sSubPr>
                                <m:ctrlPr>
                                  <a:rPr lang="en-US" b="0" i="1" smtClean="0">
                                    <a:latin typeface="Cambria Math" charset="0"/>
                                    <a:ea typeface="Cambria Math" charset="0"/>
                                    <a:cs typeface="Cambria Math" charset="0"/>
                                  </a:rPr>
                                </m:ctrlPr>
                              </m:sSubPr>
                              <m:e>
                                <m:r>
                                  <a:rPr lang="en-US"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𝑗</m:t>
                                </m:r>
                              </m:sub>
                            </m:sSub>
                            <m:r>
                              <a:rPr lang="en-US" i="1">
                                <a:latin typeface="Cambria Math" charset="0"/>
                                <a:ea typeface="Cambria Math" charset="0"/>
                                <a:cs typeface="Cambria Math" charset="0"/>
                              </a:rPr>
                              <m:t>≠0</m:t>
                            </m:r>
                          </m:e>
                        </m:eqArr>
                      </m:e>
                    </m:d>
                    <m:r>
                      <a:rPr lang="en-US" i="1">
                        <a:latin typeface="Cambria Math" charset="0"/>
                        <a:ea typeface="Cambria Math" charset="0"/>
                        <a:cs typeface="Cambria Math" charset="0"/>
                      </a:rPr>
                      <m:t> </m:t>
                    </m:r>
                  </m:oMath>
                </a14:m>
                <a:endParaRPr lang="en-US" dirty="0"/>
              </a:p>
              <a:p>
                <a:pPr lvl="1"/>
                <a14:m>
                  <m:oMath xmlns:m="http://schemas.openxmlformats.org/officeDocument/2006/math">
                    <m:d>
                      <m:dPr>
                        <m:begChr m:val="{"/>
                        <m:endChr m:val=""/>
                        <m:ctrlPr>
                          <a:rPr lang="en-US" i="1">
                            <a:latin typeface="Cambria Math" charset="0"/>
                          </a:rPr>
                        </m:ctrlPr>
                      </m:dPr>
                      <m:e>
                        <m:eqArr>
                          <m:eqArrPr>
                            <m:ctrlPr>
                              <a:rPr lang="en-US" i="1">
                                <a:latin typeface="Cambria Math" charset="0"/>
                              </a:rPr>
                            </m:ctrlPr>
                          </m:eqArrPr>
                          <m:e>
                            <m:sSub>
                              <m:sSubPr>
                                <m:ctrlPr>
                                  <a:rPr lang="en-US" i="1">
                                    <a:latin typeface="Cambria Math" charset="0"/>
                                    <a:ea typeface="Cambria Math" charset="0"/>
                                    <a:cs typeface="Cambria Math" charset="0"/>
                                  </a:rPr>
                                </m:ctrlPr>
                              </m:sSubPr>
                              <m:e>
                                <m:r>
                                  <a:rPr lang="en-US" i="1" smtClean="0">
                                    <a:latin typeface="Cambria Math" charset="0"/>
                                    <a:ea typeface="Cambria Math" charset="0"/>
                                    <a:cs typeface="Cambria Math" charset="0"/>
                                  </a:rPr>
                                  <m:t>𝛾</m:t>
                                </m:r>
                              </m:e>
                              <m:sub>
                                <m:r>
                                  <a:rPr lang="en-US" i="1">
                                    <a:latin typeface="Cambria Math" charset="0"/>
                                    <a:ea typeface="Cambria Math" charset="0"/>
                                    <a:cs typeface="Cambria Math" charset="0"/>
                                  </a:rPr>
                                  <m:t>1</m:t>
                                </m:r>
                              </m:sub>
                            </m:sSub>
                            <m:r>
                              <a:rPr lang="en-US" i="1">
                                <a:latin typeface="Cambria Math" charset="0"/>
                                <a:ea typeface="Cambria Math" charset="0"/>
                                <a:cs typeface="Cambria Math" charset="0"/>
                              </a:rPr>
                              <m:t>=</m:t>
                            </m:r>
                            <m:sSub>
                              <m:sSubPr>
                                <m:ctrlPr>
                                  <a:rPr lang="en-US" i="1">
                                    <a:latin typeface="Cambria Math" charset="0"/>
                                    <a:ea typeface="Cambria Math" charset="0"/>
                                    <a:cs typeface="Cambria Math" charset="0"/>
                                  </a:rPr>
                                </m:ctrlPr>
                              </m:sSubPr>
                              <m:e>
                                <m:r>
                                  <a:rPr lang="en-US" i="1" smtClean="0">
                                    <a:latin typeface="Cambria Math" charset="0"/>
                                    <a:ea typeface="Cambria Math" charset="0"/>
                                    <a:cs typeface="Cambria Math" charset="0"/>
                                  </a:rPr>
                                  <m:t>𝛾</m:t>
                                </m:r>
                              </m:e>
                              <m:sub>
                                <m:r>
                                  <a:rPr lang="en-US" i="1">
                                    <a:latin typeface="Cambria Math" charset="0"/>
                                    <a:ea typeface="Cambria Math" charset="0"/>
                                    <a:cs typeface="Cambria Math" charset="0"/>
                                  </a:rPr>
                                  <m:t>2</m:t>
                                </m:r>
                              </m:sub>
                            </m:sSub>
                            <m:r>
                              <a:rPr lang="en-US" i="1">
                                <a:latin typeface="Cambria Math" charset="0"/>
                                <a:ea typeface="Cambria Math" charset="0"/>
                                <a:cs typeface="Cambria Math" charset="0"/>
                              </a:rPr>
                              <m:t>=0</m:t>
                            </m:r>
                          </m:e>
                          <m:e>
                            <m:r>
                              <a:rPr lang="en-US" i="1">
                                <a:latin typeface="Cambria Math" charset="0"/>
                              </a:rPr>
                              <m:t>𝑎𝑡</m:t>
                            </m:r>
                            <m:r>
                              <a:rPr lang="en-US" i="1">
                                <a:latin typeface="Cambria Math" charset="0"/>
                              </a:rPr>
                              <m:t> </m:t>
                            </m:r>
                            <m:r>
                              <a:rPr lang="en-US" i="1">
                                <a:latin typeface="Cambria Math" charset="0"/>
                              </a:rPr>
                              <m:t>𝑙𝑒𝑎𝑠𝑡</m:t>
                            </m:r>
                            <m:r>
                              <a:rPr lang="en-US" i="1">
                                <a:latin typeface="Cambria Math" charset="0"/>
                              </a:rPr>
                              <m:t> </m:t>
                            </m:r>
                            <m:r>
                              <a:rPr lang="en-US" i="1">
                                <a:latin typeface="Cambria Math" charset="0"/>
                              </a:rPr>
                              <m:t>𝑜𝑛𝑒</m:t>
                            </m:r>
                            <m:r>
                              <a:rPr lang="en-US" i="1">
                                <a:latin typeface="Cambria Math" charset="0"/>
                              </a:rPr>
                              <m:t> </m:t>
                            </m:r>
                            <m:sSub>
                              <m:sSubPr>
                                <m:ctrlPr>
                                  <a:rPr lang="en-US" i="1">
                                    <a:latin typeface="Cambria Math" charset="0"/>
                                    <a:ea typeface="Cambria Math" charset="0"/>
                                    <a:cs typeface="Cambria Math" charset="0"/>
                                  </a:rPr>
                                </m:ctrlPr>
                              </m:sSubPr>
                              <m:e>
                                <m:r>
                                  <a:rPr lang="en-US" i="1" smtClean="0">
                                    <a:latin typeface="Cambria Math" charset="0"/>
                                    <a:ea typeface="Cambria Math" charset="0"/>
                                    <a:cs typeface="Cambria Math" charset="0"/>
                                  </a:rPr>
                                  <m:t>𝛾</m:t>
                                </m:r>
                              </m:e>
                              <m:sub>
                                <m:r>
                                  <a:rPr lang="en-US" b="0" i="1" smtClean="0">
                                    <a:latin typeface="Cambria Math" charset="0"/>
                                    <a:ea typeface="Cambria Math" charset="0"/>
                                    <a:cs typeface="Cambria Math" charset="0"/>
                                  </a:rPr>
                                  <m:t>𝑘</m:t>
                                </m:r>
                              </m:sub>
                            </m:sSub>
                            <m:r>
                              <a:rPr lang="en-US" i="1">
                                <a:latin typeface="Cambria Math" charset="0"/>
                                <a:ea typeface="Cambria Math" charset="0"/>
                                <a:cs typeface="Cambria Math" charset="0"/>
                              </a:rPr>
                              <m:t>≠0</m:t>
                            </m:r>
                          </m:e>
                        </m:eqArr>
                      </m:e>
                    </m:d>
                  </m:oMath>
                </a14:m>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85801" y="1918783"/>
                <a:ext cx="2716618" cy="3649133"/>
              </a:xfrm>
              <a:blipFill rotWithShape="0">
                <a:blip r:embed="rId2"/>
                <a:stretch>
                  <a:fillRect l="-15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p:cNvSpPr txBox="1"/>
              <p:nvPr/>
            </p:nvSpPr>
            <p:spPr>
              <a:xfrm>
                <a:off x="4476307" y="2817628"/>
                <a:ext cx="3955312" cy="2426049"/>
              </a:xfrm>
              <a:prstGeom prst="rect">
                <a:avLst/>
              </a:prstGeom>
              <a:noFill/>
            </p:spPr>
            <p:txBody>
              <a:bodyPr wrap="square" rtlCol="0">
                <a:spAutoFit/>
              </a:bodyPr>
              <a:lstStyle/>
              <a:p>
                <a:pPr lvl="1"/>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charset="0"/>
                            </a:rPr>
                          </m:ctrlPr>
                        </m:dPr>
                        <m:e>
                          <m:eqArr>
                            <m:eqArrPr>
                              <m:ctrlPr>
                                <a:rPr lang="en-US" i="1">
                                  <a:latin typeface="Cambria Math" charset="0"/>
                                </a:rPr>
                              </m:ctrlPr>
                            </m:eqArrPr>
                            <m:e>
                              <m:sSub>
                                <m:sSubPr>
                                  <m:ctrlPr>
                                    <a:rPr lang="en-US" i="1">
                                      <a:latin typeface="Cambria Math" charset="0"/>
                                      <a:ea typeface="Cambria Math" charset="0"/>
                                      <a:cs typeface="Cambria Math" charset="0"/>
                                    </a:rPr>
                                  </m:ctrlPr>
                                </m:sSubPr>
                                <m:e>
                                  <m:r>
                                    <a:rPr lang="en-US" b="0" i="1" smtClean="0">
                                      <a:latin typeface="Cambria Math" charset="0"/>
                                      <a:ea typeface="Cambria Math" charset="0"/>
                                      <a:cs typeface="Cambria Math" charset="0"/>
                                    </a:rPr>
                                    <m:t>(</m:t>
                                  </m:r>
                                  <m:r>
                                    <a:rPr lang="en-US" i="1">
                                      <a:latin typeface="Cambria Math" charset="0"/>
                                      <a:ea typeface="Cambria Math" charset="0"/>
                                      <a:cs typeface="Cambria Math" charset="0"/>
                                    </a:rPr>
                                    <m:t>𝜏</m:t>
                                  </m:r>
                                  <m:r>
                                    <a:rPr lang="en-US" i="1" smtClean="0">
                                      <a:latin typeface="Cambria Math" charset="0"/>
                                      <a:ea typeface="Cambria Math" charset="0"/>
                                      <a:cs typeface="Cambria Math" charset="0"/>
                                    </a:rPr>
                                    <m:t>𝛽</m:t>
                                  </m:r>
                                  <m:r>
                                    <a:rPr lang="en-US" b="0" i="1" smtClean="0">
                                      <a:latin typeface="Cambria Math" charset="0"/>
                                      <a:ea typeface="Cambria Math" charset="0"/>
                                      <a:cs typeface="Cambria Math" charset="0"/>
                                    </a:rPr>
                                    <m:t>)</m:t>
                                  </m:r>
                                </m:e>
                                <m:sub>
                                  <m:r>
                                    <a:rPr lang="en-US" b="0" i="1" smtClean="0">
                                      <a:latin typeface="Cambria Math" charset="0"/>
                                      <a:ea typeface="Cambria Math" charset="0"/>
                                      <a:cs typeface="Cambria Math" charset="0"/>
                                    </a:rPr>
                                    <m:t>𝑖𝑗</m:t>
                                  </m:r>
                                </m:sub>
                              </m:sSub>
                              <m:r>
                                <a:rPr lang="en-US" i="1">
                                  <a:latin typeface="Cambria Math" charset="0"/>
                                  <a:ea typeface="Cambria Math" charset="0"/>
                                  <a:cs typeface="Cambria Math" charset="0"/>
                                </a:rPr>
                                <m:t>=0</m:t>
                              </m:r>
                            </m:e>
                            <m:e>
                              <m:r>
                                <a:rPr lang="en-US" i="1">
                                  <a:latin typeface="Cambria Math" charset="0"/>
                                </a:rPr>
                                <m:t>𝑎𝑡</m:t>
                              </m:r>
                              <m:r>
                                <a:rPr lang="en-US" i="1">
                                  <a:latin typeface="Cambria Math" charset="0"/>
                                </a:rPr>
                                <m:t> </m:t>
                              </m:r>
                              <m:r>
                                <a:rPr lang="en-US" i="1">
                                  <a:latin typeface="Cambria Math" charset="0"/>
                                </a:rPr>
                                <m:t>𝑙𝑒𝑎𝑠𝑡</m:t>
                              </m:r>
                              <m:r>
                                <a:rPr lang="en-US" i="1">
                                  <a:latin typeface="Cambria Math" charset="0"/>
                                </a:rPr>
                                <m:t> </m:t>
                              </m:r>
                              <m:r>
                                <a:rPr lang="en-US" i="1">
                                  <a:latin typeface="Cambria Math" charset="0"/>
                                </a:rPr>
                                <m:t>𝑜𝑛𝑒</m:t>
                              </m:r>
                              <m:r>
                                <a:rPr lang="en-US" i="1">
                                  <a:latin typeface="Cambria Math" charset="0"/>
                                </a:rPr>
                                <m:t> </m:t>
                              </m:r>
                              <m:sSub>
                                <m:sSubPr>
                                  <m:ctrlPr>
                                    <a:rPr lang="en-US" i="1">
                                      <a:latin typeface="Cambria Math" charset="0"/>
                                      <a:ea typeface="Cambria Math" charset="0"/>
                                      <a:cs typeface="Cambria Math" charset="0"/>
                                    </a:rPr>
                                  </m:ctrlPr>
                                </m:sSubPr>
                                <m:e>
                                  <m:r>
                                    <a:rPr lang="en-US" b="0" i="1" smtClean="0">
                                      <a:latin typeface="Cambria Math" charset="0"/>
                                      <a:ea typeface="Cambria Math" charset="0"/>
                                      <a:cs typeface="Cambria Math" charset="0"/>
                                    </a:rPr>
                                    <m:t>(</m:t>
                                  </m:r>
                                  <m:r>
                                    <a:rPr lang="en-US" i="1">
                                      <a:latin typeface="Cambria Math" charset="0"/>
                                      <a:ea typeface="Cambria Math" charset="0"/>
                                      <a:cs typeface="Cambria Math" charset="0"/>
                                    </a:rPr>
                                    <m:t>𝜏</m:t>
                                  </m:r>
                                  <m:r>
                                    <a:rPr lang="en-US" i="1" smtClean="0">
                                      <a:latin typeface="Cambria Math" charset="0"/>
                                      <a:ea typeface="Cambria Math" charset="0"/>
                                      <a:cs typeface="Cambria Math" charset="0"/>
                                    </a:rPr>
                                    <m:t>𝛽</m:t>
                                  </m:r>
                                  <m:r>
                                    <a:rPr lang="en-US" b="0" i="1" smtClean="0">
                                      <a:latin typeface="Cambria Math" charset="0"/>
                                      <a:ea typeface="Cambria Math" charset="0"/>
                                      <a:cs typeface="Cambria Math" charset="0"/>
                                    </a:rPr>
                                    <m:t>)</m:t>
                                  </m:r>
                                </m:e>
                                <m:sub>
                                  <m:r>
                                    <a:rPr lang="en-US" i="1">
                                      <a:latin typeface="Cambria Math" charset="0"/>
                                      <a:ea typeface="Cambria Math" charset="0"/>
                                      <a:cs typeface="Cambria Math" charset="0"/>
                                    </a:rPr>
                                    <m:t>𝑖</m:t>
                                  </m:r>
                                  <m:r>
                                    <a:rPr lang="en-US" b="0" i="1" smtClean="0">
                                      <a:latin typeface="Cambria Math" charset="0"/>
                                      <a:ea typeface="Cambria Math" charset="0"/>
                                      <a:cs typeface="Cambria Math" charset="0"/>
                                    </a:rPr>
                                    <m:t>𝑗</m:t>
                                  </m:r>
                                </m:sub>
                              </m:sSub>
                              <m:r>
                                <a:rPr lang="en-US" i="1">
                                  <a:latin typeface="Cambria Math" charset="0"/>
                                  <a:ea typeface="Cambria Math" charset="0"/>
                                  <a:cs typeface="Cambria Math" charset="0"/>
                                </a:rPr>
                                <m:t>≠0</m:t>
                              </m:r>
                            </m:e>
                          </m:eqArr>
                        </m:e>
                      </m:d>
                    </m:oMath>
                  </m:oMathPara>
                </a14:m>
                <a:endParaRPr lang="en-US" dirty="0"/>
              </a:p>
              <a:p>
                <a:pPr lvl="1"/>
                <a14:m>
                  <m:oMathPara xmlns:m="http://schemas.openxmlformats.org/officeDocument/2006/math">
                    <m:oMathParaPr>
                      <m:jc m:val="centerGroup"/>
                    </m:oMathParaPr>
                    <m:oMath xmlns:m="http://schemas.openxmlformats.org/officeDocument/2006/math">
                      <m:d>
                        <m:dPr>
                          <m:begChr m:val="{"/>
                          <m:endChr m:val=""/>
                          <m:ctrlPr>
                            <a:rPr lang="en-US" i="1">
                              <a:latin typeface="Cambria Math" charset="0"/>
                            </a:rPr>
                          </m:ctrlPr>
                        </m:dPr>
                        <m:e>
                          <m:eqArr>
                            <m:eqArrPr>
                              <m:ctrlPr>
                                <a:rPr lang="en-US" i="1">
                                  <a:latin typeface="Cambria Math" charset="0"/>
                                </a:rPr>
                              </m:ctrlPr>
                            </m:eqArrPr>
                            <m:e>
                              <m:sSub>
                                <m:sSubPr>
                                  <m:ctrlPr>
                                    <a:rPr lang="en-US" i="1">
                                      <a:latin typeface="Cambria Math" charset="0"/>
                                      <a:ea typeface="Cambria Math" charset="0"/>
                                      <a:cs typeface="Cambria Math" charset="0"/>
                                    </a:rPr>
                                  </m:ctrlPr>
                                </m:sSubPr>
                                <m:e>
                                  <m:r>
                                    <a:rPr lang="en-US" b="0" i="1" smtClean="0">
                                      <a:latin typeface="Cambria Math" charset="0"/>
                                      <a:ea typeface="Cambria Math" charset="0"/>
                                      <a:cs typeface="Cambria Math" charset="0"/>
                                    </a:rPr>
                                    <m:t>(</m:t>
                                  </m:r>
                                  <m:r>
                                    <a:rPr lang="en-US" i="1">
                                      <a:latin typeface="Cambria Math" charset="0"/>
                                      <a:ea typeface="Cambria Math" charset="0"/>
                                      <a:cs typeface="Cambria Math" charset="0"/>
                                    </a:rPr>
                                    <m:t>𝜏</m:t>
                                  </m:r>
                                  <m:r>
                                    <a:rPr lang="en-US" i="1" smtClean="0">
                                      <a:latin typeface="Cambria Math" charset="0"/>
                                      <a:ea typeface="Cambria Math" charset="0"/>
                                      <a:cs typeface="Cambria Math" charset="0"/>
                                    </a:rPr>
                                    <m:t>𝛾</m:t>
                                  </m:r>
                                  <m:r>
                                    <a:rPr lang="en-US" b="0" i="1" smtClean="0">
                                      <a:latin typeface="Cambria Math" charset="0"/>
                                      <a:ea typeface="Cambria Math" charset="0"/>
                                      <a:cs typeface="Cambria Math" charset="0"/>
                                    </a:rPr>
                                    <m:t>)</m:t>
                                  </m:r>
                                </m:e>
                                <m:sub>
                                  <m:r>
                                    <a:rPr lang="en-US" b="0" i="1" smtClean="0">
                                      <a:latin typeface="Cambria Math" charset="0"/>
                                      <a:ea typeface="Cambria Math" charset="0"/>
                                      <a:cs typeface="Cambria Math" charset="0"/>
                                    </a:rPr>
                                    <m:t>𝑖𝑘</m:t>
                                  </m:r>
                                </m:sub>
                              </m:sSub>
                              <m:r>
                                <a:rPr lang="en-US" i="1">
                                  <a:latin typeface="Cambria Math" charset="0"/>
                                  <a:ea typeface="Cambria Math" charset="0"/>
                                  <a:cs typeface="Cambria Math" charset="0"/>
                                </a:rPr>
                                <m:t>=0</m:t>
                              </m:r>
                            </m:e>
                            <m:e>
                              <m:r>
                                <a:rPr lang="en-US" i="1">
                                  <a:latin typeface="Cambria Math" charset="0"/>
                                </a:rPr>
                                <m:t>𝑎𝑡</m:t>
                              </m:r>
                              <m:r>
                                <a:rPr lang="en-US" i="1">
                                  <a:latin typeface="Cambria Math" charset="0"/>
                                </a:rPr>
                                <m:t> </m:t>
                              </m:r>
                              <m:r>
                                <a:rPr lang="en-US" i="1">
                                  <a:latin typeface="Cambria Math" charset="0"/>
                                </a:rPr>
                                <m:t>𝑙𝑒𝑎𝑠𝑡</m:t>
                              </m:r>
                              <m:r>
                                <a:rPr lang="en-US" i="1">
                                  <a:latin typeface="Cambria Math" charset="0"/>
                                </a:rPr>
                                <m:t> </m:t>
                              </m:r>
                              <m:r>
                                <a:rPr lang="en-US" i="1">
                                  <a:latin typeface="Cambria Math" charset="0"/>
                                </a:rPr>
                                <m:t>𝑜𝑛𝑒</m:t>
                              </m:r>
                              <m:r>
                                <a:rPr lang="en-US" i="1">
                                  <a:latin typeface="Cambria Math" charset="0"/>
                                </a:rPr>
                                <m:t> </m:t>
                              </m:r>
                              <m:sSub>
                                <m:sSubPr>
                                  <m:ctrlPr>
                                    <a:rPr lang="en-US" i="1">
                                      <a:latin typeface="Cambria Math" charset="0"/>
                                      <a:ea typeface="Cambria Math" charset="0"/>
                                      <a:cs typeface="Cambria Math" charset="0"/>
                                    </a:rPr>
                                  </m:ctrlPr>
                                </m:sSubPr>
                                <m:e>
                                  <m:r>
                                    <a:rPr lang="en-US" b="0" i="1" smtClean="0">
                                      <a:latin typeface="Cambria Math" charset="0"/>
                                      <a:ea typeface="Cambria Math" charset="0"/>
                                      <a:cs typeface="Cambria Math" charset="0"/>
                                    </a:rPr>
                                    <m:t>(</m:t>
                                  </m:r>
                                  <m:r>
                                    <a:rPr lang="en-US" i="1">
                                      <a:latin typeface="Cambria Math" charset="0"/>
                                      <a:ea typeface="Cambria Math" charset="0"/>
                                      <a:cs typeface="Cambria Math" charset="0"/>
                                    </a:rPr>
                                    <m:t>𝜏</m:t>
                                  </m:r>
                                  <m:r>
                                    <a:rPr lang="en-US" i="1" smtClean="0">
                                      <a:latin typeface="Cambria Math" charset="0"/>
                                      <a:ea typeface="Cambria Math" charset="0"/>
                                      <a:cs typeface="Cambria Math" charset="0"/>
                                    </a:rPr>
                                    <m:t>𝛾</m:t>
                                  </m:r>
                                  <m:r>
                                    <a:rPr lang="en-US" b="0" i="1" smtClean="0">
                                      <a:latin typeface="Cambria Math" charset="0"/>
                                      <a:ea typeface="Cambria Math" charset="0"/>
                                      <a:cs typeface="Cambria Math" charset="0"/>
                                    </a:rPr>
                                    <m:t>)</m:t>
                                  </m:r>
                                </m:e>
                                <m:sub>
                                  <m:r>
                                    <a:rPr lang="en-US" i="1">
                                      <a:latin typeface="Cambria Math" charset="0"/>
                                      <a:ea typeface="Cambria Math" charset="0"/>
                                      <a:cs typeface="Cambria Math" charset="0"/>
                                    </a:rPr>
                                    <m:t>𝑖</m:t>
                                  </m:r>
                                  <m:r>
                                    <a:rPr lang="en-US" b="0" i="1" smtClean="0">
                                      <a:latin typeface="Cambria Math" charset="0"/>
                                      <a:ea typeface="Cambria Math" charset="0"/>
                                      <a:cs typeface="Cambria Math" charset="0"/>
                                    </a:rPr>
                                    <m:t>𝑘</m:t>
                                  </m:r>
                                </m:sub>
                              </m:sSub>
                              <m:r>
                                <a:rPr lang="en-US" i="1">
                                  <a:latin typeface="Cambria Math" charset="0"/>
                                  <a:ea typeface="Cambria Math" charset="0"/>
                                  <a:cs typeface="Cambria Math" charset="0"/>
                                </a:rPr>
                                <m:t>≠0</m:t>
                              </m:r>
                            </m:e>
                          </m:eqArr>
                        </m:e>
                      </m:d>
                      <m:r>
                        <a:rPr lang="en-US" i="1">
                          <a:latin typeface="Cambria Math" charset="0"/>
                          <a:ea typeface="Cambria Math" charset="0"/>
                          <a:cs typeface="Cambria Math" charset="0"/>
                        </a:rPr>
                        <m:t> </m:t>
                      </m:r>
                    </m:oMath>
                  </m:oMathPara>
                </a14:m>
                <a:endParaRPr lang="en-US" dirty="0"/>
              </a:p>
              <a:p>
                <a:pPr lvl="1"/>
                <a14:m>
                  <m:oMathPara xmlns:m="http://schemas.openxmlformats.org/officeDocument/2006/math">
                    <m:oMathParaPr>
                      <m:jc m:val="centerGroup"/>
                    </m:oMathParaPr>
                    <m:oMath xmlns:m="http://schemas.openxmlformats.org/officeDocument/2006/math">
                      <m:d>
                        <m:dPr>
                          <m:begChr m:val="{"/>
                          <m:endChr m:val=""/>
                          <m:ctrlPr>
                            <a:rPr lang="en-US" i="1">
                              <a:latin typeface="Cambria Math" charset="0"/>
                            </a:rPr>
                          </m:ctrlPr>
                        </m:dPr>
                        <m:e>
                          <m:eqArr>
                            <m:eqArrPr>
                              <m:ctrlPr>
                                <a:rPr lang="en-US" i="1">
                                  <a:latin typeface="Cambria Math" charset="0"/>
                                </a:rPr>
                              </m:ctrlPr>
                            </m:eqArrPr>
                            <m:e>
                              <m:sSub>
                                <m:sSubPr>
                                  <m:ctrlPr>
                                    <a:rPr lang="en-US" i="1">
                                      <a:latin typeface="Cambria Math" charset="0"/>
                                      <a:ea typeface="Cambria Math" charset="0"/>
                                      <a:cs typeface="Cambria Math" charset="0"/>
                                    </a:rPr>
                                  </m:ctrlPr>
                                </m:sSubPr>
                                <m:e>
                                  <m:r>
                                    <a:rPr lang="en-US" b="0" i="1" smtClean="0">
                                      <a:latin typeface="Cambria Math" charset="0"/>
                                      <a:ea typeface="Cambria Math" charset="0"/>
                                      <a:cs typeface="Cambria Math" charset="0"/>
                                    </a:rPr>
                                    <m:t>(</m:t>
                                  </m:r>
                                  <m:r>
                                    <a:rPr lang="en-US" i="1" smtClean="0">
                                      <a:latin typeface="Cambria Math" charset="0"/>
                                      <a:ea typeface="Cambria Math" charset="0"/>
                                      <a:cs typeface="Cambria Math" charset="0"/>
                                    </a:rPr>
                                    <m:t>𝛽𝛾</m:t>
                                  </m:r>
                                  <m:r>
                                    <a:rPr lang="en-US" b="0" i="1" smtClean="0">
                                      <a:latin typeface="Cambria Math" charset="0"/>
                                      <a:ea typeface="Cambria Math" charset="0"/>
                                      <a:cs typeface="Cambria Math" charset="0"/>
                                    </a:rPr>
                                    <m:t>)</m:t>
                                  </m:r>
                                </m:e>
                                <m:sub>
                                  <m:r>
                                    <a:rPr lang="en-US" b="0" i="1" smtClean="0">
                                      <a:latin typeface="Cambria Math" charset="0"/>
                                      <a:ea typeface="Cambria Math" charset="0"/>
                                      <a:cs typeface="Cambria Math" charset="0"/>
                                    </a:rPr>
                                    <m:t>𝑗𝑘</m:t>
                                  </m:r>
                                </m:sub>
                              </m:sSub>
                              <m:r>
                                <a:rPr lang="en-US" i="1">
                                  <a:latin typeface="Cambria Math" charset="0"/>
                                  <a:ea typeface="Cambria Math" charset="0"/>
                                  <a:cs typeface="Cambria Math" charset="0"/>
                                </a:rPr>
                                <m:t>=0</m:t>
                              </m:r>
                            </m:e>
                            <m:e>
                              <m:r>
                                <a:rPr lang="en-US" i="1">
                                  <a:latin typeface="Cambria Math" charset="0"/>
                                </a:rPr>
                                <m:t>𝑎𝑡</m:t>
                              </m:r>
                              <m:r>
                                <a:rPr lang="en-US" i="1">
                                  <a:latin typeface="Cambria Math" charset="0"/>
                                </a:rPr>
                                <m:t> </m:t>
                              </m:r>
                              <m:r>
                                <a:rPr lang="en-US" i="1">
                                  <a:latin typeface="Cambria Math" charset="0"/>
                                </a:rPr>
                                <m:t>𝑙𝑒𝑎𝑠𝑡</m:t>
                              </m:r>
                              <m:r>
                                <a:rPr lang="en-US" i="1">
                                  <a:latin typeface="Cambria Math" charset="0"/>
                                </a:rPr>
                                <m:t> </m:t>
                              </m:r>
                              <m:r>
                                <a:rPr lang="en-US" i="1">
                                  <a:latin typeface="Cambria Math" charset="0"/>
                                </a:rPr>
                                <m:t>𝑜𝑛𝑒</m:t>
                              </m:r>
                              <m:r>
                                <a:rPr lang="en-US" i="1">
                                  <a:latin typeface="Cambria Math" charset="0"/>
                                </a:rPr>
                                <m:t> </m:t>
                              </m:r>
                              <m:sSub>
                                <m:sSubPr>
                                  <m:ctrlPr>
                                    <a:rPr lang="en-US" i="1">
                                      <a:latin typeface="Cambria Math" charset="0"/>
                                      <a:ea typeface="Cambria Math" charset="0"/>
                                      <a:cs typeface="Cambria Math" charset="0"/>
                                    </a:rPr>
                                  </m:ctrlPr>
                                </m:sSubPr>
                                <m:e>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𝛽𝛾</m:t>
                                  </m:r>
                                  <m:r>
                                    <a:rPr lang="en-US" b="0" i="1" smtClean="0">
                                      <a:latin typeface="Cambria Math" charset="0"/>
                                      <a:ea typeface="Cambria Math" charset="0"/>
                                      <a:cs typeface="Cambria Math" charset="0"/>
                                    </a:rPr>
                                    <m:t>)</m:t>
                                  </m:r>
                                </m:e>
                                <m:sub>
                                  <m:r>
                                    <a:rPr lang="en-US" b="0" i="1" smtClean="0">
                                      <a:latin typeface="Cambria Math" charset="0"/>
                                      <a:ea typeface="Cambria Math" charset="0"/>
                                      <a:cs typeface="Cambria Math" charset="0"/>
                                    </a:rPr>
                                    <m:t>𝑘𝑗</m:t>
                                  </m:r>
                                </m:sub>
                              </m:sSub>
                              <m:r>
                                <a:rPr lang="en-US" i="1">
                                  <a:latin typeface="Cambria Math" charset="0"/>
                                  <a:ea typeface="Cambria Math" charset="0"/>
                                  <a:cs typeface="Cambria Math" charset="0"/>
                                </a:rPr>
                                <m:t>≠0</m:t>
                              </m:r>
                            </m:e>
                          </m:eqArr>
                        </m:e>
                      </m:d>
                    </m:oMath>
                  </m:oMathPara>
                </a14:m>
                <a:endParaRPr lang="en-US" dirty="0"/>
              </a:p>
              <a:p>
                <a:endParaRPr lang="en-US" dirty="0"/>
              </a:p>
            </p:txBody>
          </p:sp>
        </mc:Choice>
        <mc:Fallback>
          <p:sp>
            <p:nvSpPr>
              <p:cNvPr id="4" name="TextBox 3"/>
              <p:cNvSpPr txBox="1">
                <a:spLocks noRot="1" noChangeAspect="1" noMove="1" noResize="1" noEditPoints="1" noAdjustHandles="1" noChangeArrowheads="1" noChangeShapeType="1" noTextEdit="1"/>
              </p:cNvSpPr>
              <p:nvPr/>
            </p:nvSpPr>
            <p:spPr>
              <a:xfrm>
                <a:off x="4476307" y="2817628"/>
                <a:ext cx="3955312" cy="242604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21295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analysis</a:t>
            </a:r>
            <a:endParaRPr lang="en-US" dirty="0"/>
          </a:p>
        </p:txBody>
      </p:sp>
      <p:sp>
        <p:nvSpPr>
          <p:cNvPr id="3" name="Content Placeholder 2"/>
          <p:cNvSpPr>
            <a:spLocks noGrp="1"/>
          </p:cNvSpPr>
          <p:nvPr>
            <p:ph idx="1"/>
          </p:nvPr>
        </p:nvSpPr>
        <p:spPr>
          <a:xfrm>
            <a:off x="685801" y="1716067"/>
            <a:ext cx="10131425" cy="4075134"/>
          </a:xfrm>
        </p:spPr>
        <p:txBody>
          <a:bodyPr>
            <a:normAutofit/>
          </a:bodyPr>
          <a:lstStyle/>
          <a:p>
            <a:r>
              <a:rPr lang="en-US" dirty="0" smtClean="0"/>
              <a:t>Conducted a factorial analysis on the three different factors  (days between </a:t>
            </a:r>
            <a:r>
              <a:rPr lang="en-US" dirty="0" err="1" smtClean="0"/>
              <a:t>waterings</a:t>
            </a:r>
            <a:r>
              <a:rPr lang="en-US" dirty="0" smtClean="0"/>
              <a:t>, absence or presence of tomato feed, and soil type) and their interaction on their effect on the days until germination and the height of the individual plants at the end of the experiment. </a:t>
            </a:r>
          </a:p>
          <a:p>
            <a:pPr lvl="1"/>
            <a:r>
              <a:rPr lang="en-US" dirty="0" smtClean="0"/>
              <a:t>This was done in two separate factorial analyses</a:t>
            </a:r>
          </a:p>
          <a:p>
            <a:r>
              <a:rPr lang="en-US" dirty="0"/>
              <a:t>First things first, model adequacy checking!</a:t>
            </a:r>
          </a:p>
          <a:p>
            <a:pPr lvl="1"/>
            <a:r>
              <a:rPr lang="en-US" dirty="0"/>
              <a:t>Are our residuals normal?</a:t>
            </a:r>
          </a:p>
          <a:p>
            <a:pPr lvl="1"/>
            <a:r>
              <a:rPr lang="en-US" dirty="0"/>
              <a:t>Do we have constant variance?</a:t>
            </a:r>
          </a:p>
          <a:p>
            <a:r>
              <a:rPr lang="en-US" dirty="0"/>
              <a:t>Next, factorial analysis of variance!</a:t>
            </a:r>
          </a:p>
          <a:p>
            <a:pPr lvl="1"/>
            <a:r>
              <a:rPr lang="en-US" dirty="0"/>
              <a:t>Do our interactions have a significant impact?</a:t>
            </a:r>
          </a:p>
          <a:p>
            <a:pPr lvl="2"/>
            <a:r>
              <a:rPr lang="en-US" dirty="0"/>
              <a:t>If so, we will look at a reduced model with just those factors</a:t>
            </a:r>
          </a:p>
          <a:p>
            <a:pPr lvl="2"/>
            <a:r>
              <a:rPr lang="en-US" dirty="0"/>
              <a:t>If not, we will just carry on</a:t>
            </a:r>
          </a:p>
          <a:p>
            <a:endParaRPr lang="en-US" dirty="0"/>
          </a:p>
        </p:txBody>
      </p:sp>
    </p:spTree>
    <p:extLst>
      <p:ext uri="{BB962C8B-B14F-4D97-AF65-F5344CB8AC3E}">
        <p14:creationId xmlns:p14="http://schemas.microsoft.com/office/powerpoint/2010/main" val="808887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analysis: days to germination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00326310"/>
              </p:ext>
            </p:extLst>
          </p:nvPr>
        </p:nvGraphicFramePr>
        <p:xfrm>
          <a:off x="973899" y="5253130"/>
          <a:ext cx="10131425" cy="872871"/>
        </p:xfrm>
        <a:graphic>
          <a:graphicData uri="http://schemas.openxmlformats.org/drawingml/2006/table">
            <a:tbl>
              <a:tblPr firstRow="1" firstCol="1" bandRow="1">
                <a:tableStyleId>{5C22544A-7EE6-4342-B048-85BDC9FD1C3A}</a:tableStyleId>
              </a:tblPr>
              <a:tblGrid>
                <a:gridCol w="2026285"/>
                <a:gridCol w="2026285"/>
                <a:gridCol w="2026285"/>
                <a:gridCol w="2026285"/>
                <a:gridCol w="2026285"/>
              </a:tblGrid>
              <a:tr h="0">
                <a:tc gridSpan="5">
                  <a:txBody>
                    <a:bodyPr/>
                    <a:lstStyle/>
                    <a:p>
                      <a:pPr marL="0" marR="0" algn="ctr">
                        <a:lnSpc>
                          <a:spcPct val="107000"/>
                        </a:lnSpc>
                        <a:spcBef>
                          <a:spcPts val="0"/>
                        </a:spcBef>
                        <a:spcAft>
                          <a:spcPts val="0"/>
                        </a:spcAft>
                      </a:pPr>
                      <a:r>
                        <a:rPr lang="en-US" sz="1200">
                          <a:effectLst/>
                        </a:rPr>
                        <a:t>Tests for Normality</a:t>
                      </a:r>
                      <a:endParaRPr lang="en-US" sz="1100">
                        <a:effectLst/>
                        <a:latin typeface="Calibri" charset="0"/>
                        <a:ea typeface="Calibri" charset="0"/>
                        <a:cs typeface="Times New Roman" charset="0"/>
                      </a:endParaRPr>
                    </a:p>
                  </a:txBody>
                  <a:tcPr marL="47625" marR="47625" marT="47625" marB="47625"/>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0">
                <a:tc>
                  <a:txBody>
                    <a:bodyPr/>
                    <a:lstStyle/>
                    <a:p>
                      <a:pPr marL="0" marR="0">
                        <a:lnSpc>
                          <a:spcPct val="107000"/>
                        </a:lnSpc>
                        <a:spcBef>
                          <a:spcPts val="0"/>
                        </a:spcBef>
                        <a:spcAft>
                          <a:spcPts val="0"/>
                        </a:spcAft>
                      </a:pPr>
                      <a:r>
                        <a:rPr lang="en-US" sz="1200">
                          <a:effectLst/>
                        </a:rPr>
                        <a:t>Test</a:t>
                      </a:r>
                      <a:endParaRPr lang="en-US" sz="1100">
                        <a:effectLst/>
                        <a:latin typeface="Calibri" charset="0"/>
                        <a:ea typeface="Calibri" charset="0"/>
                        <a:cs typeface="Times New Roman" charset="0"/>
                      </a:endParaRPr>
                    </a:p>
                  </a:txBody>
                  <a:tcPr marL="47625" marR="47625" marT="47625" marB="47625"/>
                </a:tc>
                <a:tc gridSpan="2">
                  <a:txBody>
                    <a:bodyPr/>
                    <a:lstStyle/>
                    <a:p>
                      <a:pPr marL="0" marR="0" algn="ctr">
                        <a:lnSpc>
                          <a:spcPct val="107000"/>
                        </a:lnSpc>
                        <a:spcBef>
                          <a:spcPts val="0"/>
                        </a:spcBef>
                        <a:spcAft>
                          <a:spcPts val="0"/>
                        </a:spcAft>
                      </a:pPr>
                      <a:r>
                        <a:rPr lang="en-US" sz="1200" dirty="0">
                          <a:effectLst/>
                        </a:rPr>
                        <a:t>Statistic</a:t>
                      </a:r>
                      <a:endParaRPr lang="en-US" sz="1100" dirty="0">
                        <a:effectLst/>
                        <a:latin typeface="Calibri" charset="0"/>
                        <a:ea typeface="Calibri" charset="0"/>
                        <a:cs typeface="Times New Roman" charset="0"/>
                      </a:endParaRPr>
                    </a:p>
                  </a:txBody>
                  <a:tcPr marL="47625" marR="47625" marT="47625" marB="47625"/>
                </a:tc>
                <a:tc hMerge="1">
                  <a:txBody>
                    <a:bodyPr/>
                    <a:lstStyle/>
                    <a:p>
                      <a:endParaRPr lang="en-US"/>
                    </a:p>
                  </a:txBody>
                  <a:tcPr/>
                </a:tc>
                <a:tc gridSpan="2">
                  <a:txBody>
                    <a:bodyPr/>
                    <a:lstStyle/>
                    <a:p>
                      <a:pPr marL="0" marR="0" algn="ctr">
                        <a:lnSpc>
                          <a:spcPct val="107000"/>
                        </a:lnSpc>
                        <a:spcBef>
                          <a:spcPts val="0"/>
                        </a:spcBef>
                        <a:spcAft>
                          <a:spcPts val="0"/>
                        </a:spcAft>
                      </a:pPr>
                      <a:r>
                        <a:rPr lang="en-US" sz="1200">
                          <a:effectLst/>
                        </a:rPr>
                        <a:t>p Value</a:t>
                      </a:r>
                      <a:endParaRPr lang="en-US" sz="1100">
                        <a:effectLst/>
                        <a:latin typeface="Calibri" charset="0"/>
                        <a:ea typeface="Calibri" charset="0"/>
                        <a:cs typeface="Times New Roman" charset="0"/>
                      </a:endParaRPr>
                    </a:p>
                  </a:txBody>
                  <a:tcPr marL="47625" marR="47625" marT="47625" marB="47625"/>
                </a:tc>
                <a:tc hMerge="1">
                  <a:txBody>
                    <a:bodyPr/>
                    <a:lstStyle/>
                    <a:p>
                      <a:endParaRPr lang="en-US"/>
                    </a:p>
                  </a:txBody>
                  <a:tcPr/>
                </a:tc>
              </a:tr>
              <a:tr h="0">
                <a:tc>
                  <a:txBody>
                    <a:bodyPr/>
                    <a:lstStyle/>
                    <a:p>
                      <a:pPr marL="0" marR="0">
                        <a:lnSpc>
                          <a:spcPct val="107000"/>
                        </a:lnSpc>
                        <a:spcBef>
                          <a:spcPts val="0"/>
                        </a:spcBef>
                        <a:spcAft>
                          <a:spcPts val="0"/>
                        </a:spcAft>
                      </a:pPr>
                      <a:r>
                        <a:rPr lang="en-US" sz="1200">
                          <a:effectLst/>
                        </a:rPr>
                        <a:t>Shapiro-Wilk</a:t>
                      </a:r>
                      <a:endParaRPr lang="en-US" sz="1100">
                        <a:effectLst/>
                        <a:latin typeface="Calibri" charset="0"/>
                        <a:ea typeface="Calibri" charset="0"/>
                        <a:cs typeface="Times New Roman" charset="0"/>
                      </a:endParaRPr>
                    </a:p>
                  </a:txBody>
                  <a:tcPr marL="47625" marR="47625" marT="47625" marB="47625"/>
                </a:tc>
                <a:tc>
                  <a:txBody>
                    <a:bodyPr/>
                    <a:lstStyle/>
                    <a:p>
                      <a:pPr marL="0" marR="0">
                        <a:lnSpc>
                          <a:spcPct val="107000"/>
                        </a:lnSpc>
                        <a:spcBef>
                          <a:spcPts val="0"/>
                        </a:spcBef>
                        <a:spcAft>
                          <a:spcPts val="0"/>
                        </a:spcAft>
                      </a:pPr>
                      <a:r>
                        <a:rPr lang="en-US" sz="1200" dirty="0">
                          <a:effectLst/>
                        </a:rPr>
                        <a:t>W</a:t>
                      </a:r>
                      <a:endParaRPr lang="en-US" sz="1100" dirty="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a:effectLst/>
                        </a:rPr>
                        <a:t>0.907206</a:t>
                      </a:r>
                      <a:endParaRPr lang="en-US" sz="1100">
                        <a:effectLst/>
                        <a:latin typeface="Calibri" charset="0"/>
                        <a:ea typeface="Calibri" charset="0"/>
                        <a:cs typeface="Times New Roman" charset="0"/>
                      </a:endParaRPr>
                    </a:p>
                  </a:txBody>
                  <a:tcPr marL="47625" marR="47625" marT="47625" marB="47625"/>
                </a:tc>
                <a:tc>
                  <a:txBody>
                    <a:bodyPr/>
                    <a:lstStyle/>
                    <a:p>
                      <a:pPr marL="0" marR="0">
                        <a:lnSpc>
                          <a:spcPct val="107000"/>
                        </a:lnSpc>
                        <a:spcBef>
                          <a:spcPts val="0"/>
                        </a:spcBef>
                        <a:spcAft>
                          <a:spcPts val="0"/>
                        </a:spcAft>
                      </a:pPr>
                      <a:r>
                        <a:rPr lang="en-US" sz="1200">
                          <a:effectLst/>
                        </a:rPr>
                        <a:t>Pr &lt; W</a:t>
                      </a:r>
                      <a:endParaRPr lang="en-US" sz="1100">
                        <a:effectLst/>
                        <a:latin typeface="Calibri" charset="0"/>
                        <a:ea typeface="Calibri" charset="0"/>
                        <a:cs typeface="Times New Roman" charset="0"/>
                      </a:endParaRPr>
                    </a:p>
                  </a:txBody>
                  <a:tcPr marL="47625" marR="47625" marT="47625" marB="47625"/>
                </a:tc>
                <a:tc>
                  <a:txBody>
                    <a:bodyPr/>
                    <a:lstStyle/>
                    <a:p>
                      <a:pPr marL="0" marR="0" algn="r">
                        <a:lnSpc>
                          <a:spcPct val="107000"/>
                        </a:lnSpc>
                        <a:spcBef>
                          <a:spcPts val="0"/>
                        </a:spcBef>
                        <a:spcAft>
                          <a:spcPts val="0"/>
                        </a:spcAft>
                      </a:pPr>
                      <a:r>
                        <a:rPr lang="en-US" sz="1200" dirty="0">
                          <a:effectLst/>
                        </a:rPr>
                        <a:t>0.0024</a:t>
                      </a:r>
                      <a:endParaRPr lang="en-US" sz="1100" dirty="0">
                        <a:effectLst/>
                        <a:latin typeface="Calibri" charset="0"/>
                        <a:ea typeface="Calibri" charset="0"/>
                        <a:cs typeface="Times New Roman" charset="0"/>
                      </a:endParaRPr>
                    </a:p>
                  </a:txBody>
                  <a:tcPr marL="47625" marR="47625" marT="47625" marB="47625"/>
                </a:tc>
              </a:tr>
            </a:tbl>
          </a:graphicData>
        </a:graphic>
      </p:graphicFrame>
      <p:pic>
        <p:nvPicPr>
          <p:cNvPr id="5" name="Picture 4" descr="Plots for resfinal"/>
          <p:cNvPicPr/>
          <p:nvPr/>
        </p:nvPicPr>
        <p:blipFill rotWithShape="1">
          <a:blip r:embed="rId2">
            <a:extLst>
              <a:ext uri="{28A0092B-C50C-407E-A947-70E740481C1C}">
                <a14:useLocalDpi xmlns:a14="http://schemas.microsoft.com/office/drawing/2010/main" val="0"/>
              </a:ext>
            </a:extLst>
          </a:blip>
          <a:srcRect l="1438" t="47124" r="-1438" b="3749"/>
          <a:stretch/>
        </p:blipFill>
        <p:spPr bwMode="auto">
          <a:xfrm>
            <a:off x="5120014" y="2064939"/>
            <a:ext cx="6096000" cy="2994764"/>
          </a:xfrm>
          <a:prstGeom prst="rect">
            <a:avLst/>
          </a:prstGeom>
          <a:noFill/>
          <a:ln>
            <a:noFill/>
          </a:ln>
        </p:spPr>
      </p:pic>
      <p:sp>
        <p:nvSpPr>
          <p:cNvPr id="6" name="TextBox 5"/>
          <p:cNvSpPr txBox="1"/>
          <p:nvPr/>
        </p:nvSpPr>
        <p:spPr>
          <a:xfrm>
            <a:off x="973899" y="2065867"/>
            <a:ext cx="3585575" cy="2031325"/>
          </a:xfrm>
          <a:prstGeom prst="rect">
            <a:avLst/>
          </a:prstGeom>
          <a:noFill/>
        </p:spPr>
        <p:txBody>
          <a:bodyPr wrap="square" rtlCol="0">
            <a:spAutoFit/>
          </a:bodyPr>
          <a:lstStyle/>
          <a:p>
            <a:pPr marL="285750" indent="-285750">
              <a:buFont typeface="Arial" charset="0"/>
              <a:buChar char="•"/>
            </a:pPr>
            <a:r>
              <a:rPr lang="en-US" dirty="0" smtClean="0"/>
              <a:t>Based on p-value of Shapiro Wilks test &lt;.05 and the </a:t>
            </a:r>
            <a:r>
              <a:rPr lang="en-US" dirty="0" err="1" smtClean="0"/>
              <a:t>qq</a:t>
            </a:r>
            <a:r>
              <a:rPr lang="en-US" dirty="0" smtClean="0"/>
              <a:t>-plot, we can see that the residuals for this analysis is not normally distributed, and therefore cannot continue  with the analysis without a transformation</a:t>
            </a:r>
            <a:endParaRPr lang="en-US" dirty="0"/>
          </a:p>
        </p:txBody>
      </p:sp>
    </p:spTree>
    <p:extLst>
      <p:ext uri="{BB962C8B-B14F-4D97-AF65-F5344CB8AC3E}">
        <p14:creationId xmlns:p14="http://schemas.microsoft.com/office/powerpoint/2010/main" val="11840059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160</TotalTime>
  <Words>2511</Words>
  <Application>Microsoft Macintosh PowerPoint</Application>
  <PresentationFormat>Widescreen</PresentationFormat>
  <Paragraphs>518</Paragraphs>
  <Slides>23</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Calibri</vt:lpstr>
      <vt:lpstr>Calibri Light</vt:lpstr>
      <vt:lpstr>Cambria Math</vt:lpstr>
      <vt:lpstr>Courier New</vt:lpstr>
      <vt:lpstr>SAS Monospace</vt:lpstr>
      <vt:lpstr>Times New Roman</vt:lpstr>
      <vt:lpstr>Arial</vt:lpstr>
      <vt:lpstr>Celestial</vt:lpstr>
      <vt:lpstr>Factorial Analysis of factors impacting tomato germination and growth</vt:lpstr>
      <vt:lpstr>Introduction</vt:lpstr>
      <vt:lpstr>Experimental design</vt:lpstr>
      <vt:lpstr>Methods</vt:lpstr>
      <vt:lpstr>Data analysis</vt:lpstr>
      <vt:lpstr>Data analysis</vt:lpstr>
      <vt:lpstr>Data analysis</vt:lpstr>
      <vt:lpstr>Data analysis</vt:lpstr>
      <vt:lpstr>Data analysis: days to germination</vt:lpstr>
      <vt:lpstr>Data analysis: Days to germination</vt:lpstr>
      <vt:lpstr>Data analysis: Days to germination</vt:lpstr>
      <vt:lpstr>Data analysis: Days to germination</vt:lpstr>
      <vt:lpstr>Data analysis: Days to germination </vt:lpstr>
      <vt:lpstr>Data analysis: Days to germination </vt:lpstr>
      <vt:lpstr>Data analysis: Days to germination (Reduced model)</vt:lpstr>
      <vt:lpstr>Data analysis: seedling height</vt:lpstr>
      <vt:lpstr>Data analysis: seedling height</vt:lpstr>
      <vt:lpstr>Data analysis: seedling height</vt:lpstr>
      <vt:lpstr>Results</vt:lpstr>
      <vt:lpstr>Discussion</vt:lpstr>
      <vt:lpstr>Future things</vt:lpstr>
      <vt:lpstr>PowerPoint Presentation</vt:lpstr>
      <vt:lpstr>Questions?!</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Factorial Analysis of factors impacting tomato germination and growth</dc:title>
  <dc:creator>Macie Hanneken</dc:creator>
  <cp:lastModifiedBy>Macie Hanneken</cp:lastModifiedBy>
  <cp:revision>27</cp:revision>
  <dcterms:created xsi:type="dcterms:W3CDTF">2018-04-29T22:13:02Z</dcterms:created>
  <dcterms:modified xsi:type="dcterms:W3CDTF">2018-04-30T04:21:17Z</dcterms:modified>
</cp:coreProperties>
</file>